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4.xml" ContentType="application/vnd.openxmlformats-officedocument.presentationml.notesSlide+xml"/>
  <Override PartName="/ppt/tags/tag9.xml" ContentType="application/vnd.openxmlformats-officedocument.presentationml.tags+xml"/>
  <Override PartName="/ppt/notesSlides/notesSlide5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6.xml" ContentType="application/vnd.openxmlformats-officedocument.presentationml.notesSlide+xml"/>
  <Override PartName="/ppt/tags/tag12.xml" ContentType="application/vnd.openxmlformats-officedocument.presentationml.tags+xml"/>
  <Override PartName="/ppt/notesSlides/notesSlide7.xml" ContentType="application/vnd.openxmlformats-officedocument.presentationml.notesSlide+xml"/>
  <Override PartName="/ppt/tags/tag13.xml" ContentType="application/vnd.openxmlformats-officedocument.presentationml.tags+xml"/>
  <Override PartName="/ppt/notesSlides/notesSlide8.xml" ContentType="application/vnd.openxmlformats-officedocument.presentationml.notesSlide+xml"/>
  <Override PartName="/ppt/tags/tag14.xml" ContentType="application/vnd.openxmlformats-officedocument.presentationml.tags+xml"/>
  <Override PartName="/ppt/notesSlides/notesSlide9.xml" ContentType="application/vnd.openxmlformats-officedocument.presentationml.notesSlide+xml"/>
  <Override PartName="/ppt/tags/tag15.xml" ContentType="application/vnd.openxmlformats-officedocument.presentationml.tags+xml"/>
  <Override PartName="/ppt/notesSlides/notesSlide10.xml" ContentType="application/vnd.openxmlformats-officedocument.presentationml.notesSl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11.xml" ContentType="application/vnd.openxmlformats-officedocument.presentationml.notesSlid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notesSlides/notesSlide12.xml" ContentType="application/vnd.openxmlformats-officedocument.presentationml.notesSlide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384" r:id="rId2"/>
    <p:sldId id="605" r:id="rId3"/>
    <p:sldId id="557" r:id="rId4"/>
    <p:sldId id="602" r:id="rId5"/>
    <p:sldId id="596" r:id="rId6"/>
    <p:sldId id="600" r:id="rId7"/>
    <p:sldId id="606" r:id="rId8"/>
    <p:sldId id="610" r:id="rId9"/>
    <p:sldId id="616" r:id="rId10"/>
    <p:sldId id="622" r:id="rId11"/>
    <p:sldId id="592" r:id="rId12"/>
    <p:sldId id="601" r:id="rId13"/>
    <p:sldId id="611" r:id="rId14"/>
    <p:sldId id="617" r:id="rId15"/>
    <p:sldId id="619" r:id="rId16"/>
    <p:sldId id="612" r:id="rId17"/>
    <p:sldId id="597" r:id="rId18"/>
    <p:sldId id="604" r:id="rId19"/>
    <p:sldId id="621" r:id="rId20"/>
    <p:sldId id="628" r:id="rId21"/>
    <p:sldId id="629" r:id="rId22"/>
    <p:sldId id="614" r:id="rId23"/>
    <p:sldId id="625" r:id="rId24"/>
    <p:sldId id="598" r:id="rId25"/>
    <p:sldId id="603" r:id="rId26"/>
    <p:sldId id="627" r:id="rId27"/>
    <p:sldId id="599" r:id="rId28"/>
    <p:sldId id="595" r:id="rId29"/>
    <p:sldId id="626" r:id="rId30"/>
    <p:sldId id="589" r:id="rId31"/>
  </p:sldIdLst>
  <p:sldSz cx="12192000" cy="6858000"/>
  <p:notesSz cx="6808788" cy="99409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000FF"/>
    <a:srgbClr val="22A43A"/>
    <a:srgbClr val="CEB1D3"/>
    <a:srgbClr val="E8D9F1"/>
    <a:srgbClr val="37F22E"/>
    <a:srgbClr val="FFE7F2"/>
    <a:srgbClr val="469C8F"/>
    <a:srgbClr val="44A3DA"/>
    <a:srgbClr val="FFFFEB"/>
    <a:srgbClr val="D09B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12" autoAdjust="0"/>
    <p:restoredTop sz="85000" autoAdjust="0"/>
  </p:normalViewPr>
  <p:slideViewPr>
    <p:cSldViewPr snapToGrid="0">
      <p:cViewPr varScale="1">
        <p:scale>
          <a:sx n="77" d="100"/>
          <a:sy n="77" d="100"/>
        </p:scale>
        <p:origin x="47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0475" cy="4987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6737" y="0"/>
            <a:ext cx="2950475" cy="4987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B6A3DA-F87B-4E4B-AC3F-EBBDBB9EFD38}" type="datetimeFigureOut">
              <a:rPr lang="ru-RU" smtClean="0"/>
              <a:t>29.10.2024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3863" y="1243013"/>
            <a:ext cx="5961062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879" y="4784070"/>
            <a:ext cx="5447030" cy="3914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2154"/>
            <a:ext cx="2950475" cy="49877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6737" y="9442154"/>
            <a:ext cx="2950475" cy="49877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031D0E-C497-4156-BA98-597102D566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53629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031D0E-C497-4156-BA98-597102D56680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72428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031D0E-C497-4156-BA98-597102D56680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374995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031D0E-C497-4156-BA98-597102D56680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32186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031D0E-C497-4156-BA98-597102D56680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63116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031D0E-C497-4156-BA98-597102D56680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07505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031D0E-C497-4156-BA98-597102D56680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93767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031D0E-C497-4156-BA98-597102D56680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80642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031D0E-C497-4156-BA98-597102D56680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61643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031D0E-C497-4156-BA98-597102D56680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46135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031D0E-C497-4156-BA98-597102D56680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87585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031D0E-C497-4156-BA98-597102D56680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54630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031D0E-C497-4156-BA98-597102D56680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84259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FEB43-8809-4856-9009-284812648CDC}" type="datetimeFigureOut">
              <a:rPr lang="ru-RU" smtClean="0"/>
              <a:t>29.10.2024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201BE-A0BA-44BF-96C6-3AAE33212A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76495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FEB43-8809-4856-9009-284812648CDC}" type="datetimeFigureOut">
              <a:rPr lang="ru-RU" smtClean="0"/>
              <a:t>29.10.2024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201BE-A0BA-44BF-96C6-3AAE33212A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92410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FEB43-8809-4856-9009-284812648CDC}" type="datetimeFigureOut">
              <a:rPr lang="ru-RU" smtClean="0"/>
              <a:t>29.10.2024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201BE-A0BA-44BF-96C6-3AAE33212A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52740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FEB43-8809-4856-9009-284812648CDC}" type="datetimeFigureOut">
              <a:rPr lang="ru-RU" smtClean="0"/>
              <a:t>29.10.2024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201BE-A0BA-44BF-96C6-3AAE33212A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33045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FEB43-8809-4856-9009-284812648CDC}" type="datetimeFigureOut">
              <a:rPr lang="ru-RU" smtClean="0"/>
              <a:t>29.10.2024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201BE-A0BA-44BF-96C6-3AAE33212A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58366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FEB43-8809-4856-9009-284812648CDC}" type="datetimeFigureOut">
              <a:rPr lang="ru-RU" smtClean="0"/>
              <a:t>29.10.2024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201BE-A0BA-44BF-96C6-3AAE33212A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11398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FEB43-8809-4856-9009-284812648CDC}" type="datetimeFigureOut">
              <a:rPr lang="ru-RU" smtClean="0"/>
              <a:t>29.10.2024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201BE-A0BA-44BF-96C6-3AAE33212A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35862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FEB43-8809-4856-9009-284812648CDC}" type="datetimeFigureOut">
              <a:rPr lang="ru-RU" smtClean="0"/>
              <a:t>29.10.2024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201BE-A0BA-44BF-96C6-3AAE33212A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29986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FEB43-8809-4856-9009-284812648CDC}" type="datetimeFigureOut">
              <a:rPr lang="ru-RU" smtClean="0"/>
              <a:t>29.10.2024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201BE-A0BA-44BF-96C6-3AAE33212A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76410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FEB43-8809-4856-9009-284812648CDC}" type="datetimeFigureOut">
              <a:rPr lang="ru-RU" smtClean="0"/>
              <a:t>29.10.2024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201BE-A0BA-44BF-96C6-3AAE33212A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14280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FEB43-8809-4856-9009-284812648CDC}" type="datetimeFigureOut">
              <a:rPr lang="ru-RU" smtClean="0"/>
              <a:t>29.10.2024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201BE-A0BA-44BF-96C6-3AAE33212A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75105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FEB43-8809-4856-9009-284812648CDC}" type="datetimeFigureOut">
              <a:rPr lang="ru-RU" smtClean="0"/>
              <a:t>29.10.2024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F201BE-A0BA-44BF-96C6-3AAE33212A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91269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hdphoto" Target="../media/hdphoto1.wdp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jp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s://reestr.digital.gov.ru/" TargetMode="External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2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6" Type="http://schemas.openxmlformats.org/officeDocument/2006/relationships/image" Target="../media/image23.jpeg"/><Relationship Id="rId5" Type="http://schemas.openxmlformats.org/officeDocument/2006/relationships/image" Target="../media/image10.png"/><Relationship Id="rId4" Type="http://schemas.openxmlformats.org/officeDocument/2006/relationships/image" Target="../media/image9.jpg"/><Relationship Id="rId9" Type="http://schemas.openxmlformats.org/officeDocument/2006/relationships/hyperlink" Target="https://eac-reestr.digital.gov.ru/" TargetMode="Externa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6.jpeg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6" Type="http://schemas.openxmlformats.org/officeDocument/2006/relationships/image" Target="../media/image9.jp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6" Type="http://schemas.openxmlformats.org/officeDocument/2006/relationships/image" Target="../media/image10.png"/><Relationship Id="rId5" Type="http://schemas.openxmlformats.org/officeDocument/2006/relationships/image" Target="../media/image9.jpg"/><Relationship Id="rId4" Type="http://schemas.openxmlformats.org/officeDocument/2006/relationships/image" Target="../media/image3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5" Type="http://schemas.openxmlformats.org/officeDocument/2006/relationships/image" Target="../media/image10.png"/><Relationship Id="rId4" Type="http://schemas.openxmlformats.org/officeDocument/2006/relationships/image" Target="../media/image9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Relationship Id="rId5" Type="http://schemas.openxmlformats.org/officeDocument/2006/relationships/image" Target="../media/image10.png"/><Relationship Id="rId4" Type="http://schemas.openxmlformats.org/officeDocument/2006/relationships/image" Target="../media/image9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Relationship Id="rId5" Type="http://schemas.openxmlformats.org/officeDocument/2006/relationships/image" Target="../media/image10.png"/><Relationship Id="rId4" Type="http://schemas.openxmlformats.org/officeDocument/2006/relationships/image" Target="../media/image9.jp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32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Relationship Id="rId6" Type="http://schemas.openxmlformats.org/officeDocument/2006/relationships/image" Target="../media/image10.png"/><Relationship Id="rId5" Type="http://schemas.openxmlformats.org/officeDocument/2006/relationships/image" Target="../media/image9.jpg"/><Relationship Id="rId4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Relationship Id="rId5" Type="http://schemas.openxmlformats.org/officeDocument/2006/relationships/image" Target="../media/image36.jpeg"/><Relationship Id="rId4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Relationship Id="rId5" Type="http://schemas.openxmlformats.org/officeDocument/2006/relationships/image" Target="../media/image10.png"/><Relationship Id="rId4" Type="http://schemas.openxmlformats.org/officeDocument/2006/relationships/image" Target="../media/image9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5" Type="http://schemas.openxmlformats.org/officeDocument/2006/relationships/image" Target="../media/image10.png"/><Relationship Id="rId4" Type="http://schemas.openxmlformats.org/officeDocument/2006/relationships/image" Target="../media/image9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Relationship Id="rId4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Relationship Id="rId4" Type="http://schemas.openxmlformats.org/officeDocument/2006/relationships/image" Target="../media/image10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38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Relationship Id="rId6" Type="http://schemas.openxmlformats.org/officeDocument/2006/relationships/image" Target="../media/image37.jpeg"/><Relationship Id="rId5" Type="http://schemas.openxmlformats.org/officeDocument/2006/relationships/image" Target="../media/image10.png"/><Relationship Id="rId4" Type="http://schemas.openxmlformats.org/officeDocument/2006/relationships/image" Target="../media/image9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1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.xml"/><Relationship Id="rId5" Type="http://schemas.openxmlformats.org/officeDocument/2006/relationships/image" Target="../media/image10.png"/><Relationship Id="rId4" Type="http://schemas.openxmlformats.org/officeDocument/2006/relationships/image" Target="../media/image9.jp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image" Target="../media/image9.jpg"/><Relationship Id="rId7" Type="http://schemas.openxmlformats.org/officeDocument/2006/relationships/image" Target="../media/image45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10" Type="http://schemas.openxmlformats.org/officeDocument/2006/relationships/image" Target="../media/image47.jpeg"/><Relationship Id="rId4" Type="http://schemas.openxmlformats.org/officeDocument/2006/relationships/image" Target="../media/image10.png"/><Relationship Id="rId9" Type="http://schemas.openxmlformats.org/officeDocument/2006/relationships/image" Target="../media/image2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.xml"/><Relationship Id="rId4" Type="http://schemas.openxmlformats.org/officeDocument/2006/relationships/image" Target="../media/image1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6.xml"/><Relationship Id="rId5" Type="http://schemas.openxmlformats.org/officeDocument/2006/relationships/image" Target="../media/image48.png"/><Relationship Id="rId4" Type="http://schemas.openxmlformats.org/officeDocument/2006/relationships/image" Target="../media/image1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7.xml"/><Relationship Id="rId5" Type="http://schemas.openxmlformats.org/officeDocument/2006/relationships/image" Target="../media/image49.jpeg"/><Relationship Id="rId4" Type="http://schemas.openxmlformats.org/officeDocument/2006/relationships/image" Target="../media/image1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8.xml"/><Relationship Id="rId5" Type="http://schemas.openxmlformats.org/officeDocument/2006/relationships/image" Target="../media/image10.png"/><Relationship Id="rId4" Type="http://schemas.openxmlformats.org/officeDocument/2006/relationships/image" Target="../media/image9.jp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jp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image" Target="../media/image15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6" Type="http://schemas.openxmlformats.org/officeDocument/2006/relationships/image" Target="../media/image14.png"/><Relationship Id="rId5" Type="http://schemas.openxmlformats.org/officeDocument/2006/relationships/image" Target="../media/image10.png"/><Relationship Id="rId4" Type="http://schemas.openxmlformats.org/officeDocument/2006/relationships/image" Target="../media/image9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1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6" Type="http://schemas.openxmlformats.org/officeDocument/2006/relationships/image" Target="../media/image17.png"/><Relationship Id="rId5" Type="http://schemas.openxmlformats.org/officeDocument/2006/relationships/image" Target="../media/image10.png"/><Relationship Id="rId4" Type="http://schemas.openxmlformats.org/officeDocument/2006/relationships/image" Target="../media/image9.jp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9.jpg"/><Relationship Id="rId7" Type="http://schemas.openxmlformats.org/officeDocument/2006/relationships/image" Target="../media/image2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6" Type="http://schemas.openxmlformats.org/officeDocument/2006/relationships/image" Target="../media/image19.jpeg"/><Relationship Id="rId5" Type="http://schemas.openxmlformats.org/officeDocument/2006/relationships/image" Target="../media/image3.jpg"/><Relationship Id="rId4" Type="http://schemas.openxmlformats.org/officeDocument/2006/relationships/image" Target="../media/image10.png"/><Relationship Id="rId9" Type="http://schemas.openxmlformats.org/officeDocument/2006/relationships/image" Target="../media/image2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6" Type="http://schemas.openxmlformats.org/officeDocument/2006/relationships/image" Target="../media/image24.png"/><Relationship Id="rId5" Type="http://schemas.openxmlformats.org/officeDocument/2006/relationships/image" Target="../media/image23.jpe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5" Type="http://schemas.openxmlformats.org/officeDocument/2006/relationships/image" Target="../media/image10.png"/><Relationship Id="rId4" Type="http://schemas.openxmlformats.org/officeDocument/2006/relationships/image" Target="../media/image9.jp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s://gisp.gov.ru/pp719v2/pub/prod/" TargetMode="External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23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6" Type="http://schemas.openxmlformats.org/officeDocument/2006/relationships/image" Target="../media/image24.png"/><Relationship Id="rId11" Type="http://schemas.openxmlformats.org/officeDocument/2006/relationships/hyperlink" Target="https://goszakupki.eaeunion.org/erpt/ru/registers/products?pageNumber=1997" TargetMode="External"/><Relationship Id="rId5" Type="http://schemas.openxmlformats.org/officeDocument/2006/relationships/image" Target="../media/image10.png"/><Relationship Id="rId10" Type="http://schemas.openxmlformats.org/officeDocument/2006/relationships/hyperlink" Target="https://gisp.gov.ru/pprf/marketplace/#/products/" TargetMode="External"/><Relationship Id="rId4" Type="http://schemas.openxmlformats.org/officeDocument/2006/relationships/image" Target="../media/image9.jpg"/><Relationship Id="rId9" Type="http://schemas.openxmlformats.org/officeDocument/2006/relationships/hyperlink" Target="https://gisp.gov.ru/pp719v2/pub/prod/rep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Рисунок 63">
            <a:extLst>
              <a:ext uri="{FF2B5EF4-FFF2-40B4-BE49-F238E27FC236}">
                <a16:creationId xmlns:a16="http://schemas.microsoft.com/office/drawing/2014/main" id="{B2BB3E94-27B7-7E1F-473A-F4A6F9ABD05B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66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000"/>
                    </a14:imgEffect>
                    <a14:imgEffect>
                      <a14:colorTemperature colorTemp="1500"/>
                    </a14:imgEffect>
                    <a14:imgEffect>
                      <a14:brightnessContrast bright="6000" contrast="-6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780729">
            <a:off x="6437047" y="37510"/>
            <a:ext cx="5433035" cy="6163129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3AB32977-4E61-3643-CC3B-6F154C6D3A9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561130" y="871115"/>
            <a:ext cx="635000" cy="635000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D6D75754-6521-261E-2D0D-A308595D586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398" y="4287048"/>
            <a:ext cx="5284075" cy="62900"/>
          </a:xfrm>
          <a:prstGeom prst="rect">
            <a:avLst/>
          </a:prstGeom>
        </p:spPr>
      </p:pic>
      <p:sp>
        <p:nvSpPr>
          <p:cNvPr id="2" name="Title 7">
            <a:extLst>
              <a:ext uri="{FF2B5EF4-FFF2-40B4-BE49-F238E27FC236}">
                <a16:creationId xmlns:a16="http://schemas.microsoft.com/office/drawing/2014/main" id="{68D2629E-5806-3F2C-5AC6-B90869E01D7A}"/>
              </a:ext>
            </a:extLst>
          </p:cNvPr>
          <p:cNvSpPr txBox="1">
            <a:spLocks/>
          </p:cNvSpPr>
          <p:nvPr/>
        </p:nvSpPr>
        <p:spPr>
          <a:xfrm>
            <a:off x="295398" y="2177893"/>
            <a:ext cx="6384276" cy="1945699"/>
          </a:xfrm>
          <a:prstGeom prst="rect">
            <a:avLst/>
          </a:prstGeom>
        </p:spPr>
        <p:txBody>
          <a:bodyPr lIns="0" tIns="0" rIns="0" bIns="0"/>
          <a:lstStyle>
            <a:defPPr>
              <a:defRPr lang="ru-RU"/>
            </a:defPPr>
            <a:lvl1pPr defTabSz="914400">
              <a:lnSpc>
                <a:spcPct val="90000"/>
              </a:lnSpc>
              <a:spcBef>
                <a:spcPct val="0"/>
              </a:spcBef>
              <a:buNone/>
              <a:defRPr sz="4800" b="1" i="0"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ru-RU" altLang="ru-RU" sz="4400" dirty="0" smtClean="0">
                <a:gradFill>
                  <a:gsLst>
                    <a:gs pos="91000">
                      <a:srgbClr val="1D9F38"/>
                    </a:gs>
                    <a:gs pos="0">
                      <a:srgbClr val="139EE5"/>
                    </a:gs>
                  </a:gsLst>
                  <a:lin ang="4200000" scaled="0"/>
                </a:gradFill>
              </a:rPr>
              <a:t>Запреты</a:t>
            </a:r>
            <a:r>
              <a:rPr lang="ru-RU" altLang="ru-RU" sz="4400" dirty="0">
                <a:gradFill>
                  <a:gsLst>
                    <a:gs pos="91000">
                      <a:srgbClr val="1D9F38"/>
                    </a:gs>
                    <a:gs pos="0">
                      <a:srgbClr val="139EE5"/>
                    </a:gs>
                  </a:gsLst>
                  <a:lin ang="4200000" scaled="0"/>
                </a:gradFill>
              </a:rPr>
              <a:t>, ограничения и преимущества в сфере корпоративных </a:t>
            </a:r>
            <a:r>
              <a:rPr lang="ru-RU" altLang="ru-RU" sz="4400" dirty="0" smtClean="0">
                <a:gradFill>
                  <a:gsLst>
                    <a:gs pos="91000">
                      <a:srgbClr val="1D9F38"/>
                    </a:gs>
                    <a:gs pos="0">
                      <a:srgbClr val="139EE5"/>
                    </a:gs>
                  </a:gsLst>
                  <a:lin ang="4200000" scaled="0"/>
                </a:gradFill>
              </a:rPr>
              <a:t>закупок </a:t>
            </a:r>
          </a:p>
          <a:p>
            <a:endParaRPr lang="ru-RU" altLang="ru-RU" sz="4400" dirty="0" smtClean="0">
              <a:gradFill>
                <a:gsLst>
                  <a:gs pos="91000">
                    <a:srgbClr val="1D9F38"/>
                  </a:gs>
                  <a:gs pos="0">
                    <a:srgbClr val="139EE5"/>
                  </a:gs>
                </a:gsLst>
                <a:lin ang="4200000" scaled="0"/>
              </a:gradFill>
            </a:endParaRPr>
          </a:p>
          <a:p>
            <a:r>
              <a:rPr lang="ru-RU" altLang="ru-RU" sz="4400" dirty="0">
                <a:gradFill>
                  <a:gsLst>
                    <a:gs pos="91000">
                      <a:srgbClr val="1D9F38"/>
                    </a:gs>
                    <a:gs pos="0">
                      <a:srgbClr val="139EE5"/>
                    </a:gs>
                  </a:gsLst>
                  <a:lin ang="4200000" scaled="0"/>
                </a:gradFill>
              </a:rPr>
              <a:t>Н</a:t>
            </a:r>
            <a:r>
              <a:rPr lang="ru-RU" altLang="ru-RU" sz="4400" dirty="0" smtClean="0">
                <a:gradFill>
                  <a:gsLst>
                    <a:gs pos="91000">
                      <a:srgbClr val="1D9F38"/>
                    </a:gs>
                    <a:gs pos="0">
                      <a:srgbClr val="139EE5"/>
                    </a:gs>
                  </a:gsLst>
                  <a:lin ang="4200000" scaled="0"/>
                </a:gradFill>
              </a:rPr>
              <a:t>овая </a:t>
            </a:r>
            <a:r>
              <a:rPr lang="ru-RU" altLang="ru-RU" sz="4400" dirty="0">
                <a:gradFill>
                  <a:gsLst>
                    <a:gs pos="91000">
                      <a:srgbClr val="1D9F38"/>
                    </a:gs>
                    <a:gs pos="0">
                      <a:srgbClr val="139EE5"/>
                    </a:gs>
                  </a:gsLst>
                  <a:lin ang="4200000" scaled="0"/>
                </a:gradFill>
              </a:rPr>
              <a:t>жизнь национального режима</a:t>
            </a:r>
            <a:endParaRPr lang="ru-RU" sz="4400" dirty="0">
              <a:gradFill>
                <a:gsLst>
                  <a:gs pos="91000">
                    <a:srgbClr val="1D9F38"/>
                  </a:gs>
                  <a:gs pos="0">
                    <a:srgbClr val="139EE5"/>
                  </a:gs>
                </a:gsLst>
                <a:lin ang="4200000" scaled="0"/>
              </a:gradFill>
            </a:endParaRPr>
          </a:p>
        </p:txBody>
      </p:sp>
      <p:pic>
        <p:nvPicPr>
          <p:cNvPr id="16" name="SBER_A_LOGO_RGB.png" descr="SBER_A_LOGO_RGB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1139698" y="-1069874"/>
            <a:ext cx="6739344" cy="3790881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4539353" y="6324573"/>
            <a:ext cx="27093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chemeClr val="bg2">
                    <a:lumMod val="50000"/>
                  </a:schemeClr>
                </a:solidFill>
              </a:rPr>
              <a:t>г. </a:t>
            </a:r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</a:rPr>
              <a:t>Тюмень, </a:t>
            </a:r>
            <a:r>
              <a:rPr lang="ru-RU" sz="2400" dirty="0">
                <a:solidFill>
                  <a:schemeClr val="bg2">
                    <a:lumMod val="50000"/>
                  </a:schemeClr>
                </a:solidFill>
              </a:rPr>
              <a:t>2024 год</a:t>
            </a:r>
          </a:p>
        </p:txBody>
      </p:sp>
      <p:pic>
        <p:nvPicPr>
          <p:cNvPr id="1048" name="Picture 24" descr="http://complexcenter.ru/wp-content/uploads/2023/09/digital01-380x252.pn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47" t="-1" r="22463" b="65474"/>
          <a:stretch/>
        </p:blipFill>
        <p:spPr bwMode="auto">
          <a:xfrm>
            <a:off x="7759702" y="412815"/>
            <a:ext cx="2916227" cy="1196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8"/>
          <a:srcRect b="4800"/>
          <a:stretch/>
        </p:blipFill>
        <p:spPr>
          <a:xfrm>
            <a:off x="6830693" y="1740746"/>
            <a:ext cx="4774246" cy="325094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331" b="25168"/>
          <a:stretch/>
        </p:blipFill>
        <p:spPr>
          <a:xfrm>
            <a:off x="5486215" y="1478612"/>
            <a:ext cx="7463202" cy="3729790"/>
          </a:xfrm>
          <a:prstGeom prst="rect">
            <a:avLst/>
          </a:prstGeom>
        </p:spPr>
      </p:pic>
      <p:pic>
        <p:nvPicPr>
          <p:cNvPr id="1042" name="Picture 18" descr="https://1oss.ru/wp-content/uploads/2019/09/auto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111739">
            <a:off x="9717796" y="4502293"/>
            <a:ext cx="2455404" cy="2455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74173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0803" y="-39148"/>
            <a:ext cx="10330923" cy="1059596"/>
          </a:xfrm>
        </p:spPr>
        <p:txBody>
          <a:bodyPr lIns="0" tIns="0" rIns="0" bIns="0"/>
          <a:lstStyle/>
          <a:p>
            <a:pPr>
              <a:lnSpc>
                <a:spcPct val="100000"/>
              </a:lnSpc>
            </a:pPr>
            <a:r>
              <a:rPr lang="ru-RU" sz="2800" b="1" dirty="0" smtClean="0">
                <a:solidFill>
                  <a:srgbClr val="7000FF"/>
                </a:solidFill>
                <a:latin typeface="SB Sans Display"/>
                <a:cs typeface="SB Sans Display"/>
              </a:rPr>
              <a:t>СТРАНА ПРОИСХОЖДЕНИЯ ТОВАРА</a:t>
            </a:r>
            <a:endParaRPr lang="ru-RU" sz="2800" b="1" dirty="0">
              <a:solidFill>
                <a:srgbClr val="7000FF"/>
              </a:solidFill>
              <a:latin typeface="SB Sans Display"/>
              <a:cs typeface="SB Sans Display"/>
            </a:endParaRPr>
          </a:p>
        </p:txBody>
      </p:sp>
      <p:pic>
        <p:nvPicPr>
          <p:cNvPr id="14" name="Google Shape;92;p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10803" y="1110580"/>
            <a:ext cx="11287125" cy="142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" descr="Сбербанк-АСТ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4506" y="268965"/>
            <a:ext cx="2125662" cy="409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125078" y="725108"/>
            <a:ext cx="97194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SB Sans Text Light" panose="020B0303040504020904"/>
              </a:rPr>
              <a:t>Подтверждающие сведения</a:t>
            </a:r>
            <a:endParaRPr lang="ru-RU" dirty="0">
              <a:latin typeface="SB Sans Text Light" panose="020B0303040504020904"/>
            </a:endParaRPr>
          </a:p>
        </p:txBody>
      </p:sp>
      <p:pic>
        <p:nvPicPr>
          <p:cNvPr id="7" name="Google Shape;92;p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1262980"/>
            <a:ext cx="12191999" cy="413164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1324497" y="1279977"/>
            <a:ext cx="880310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/>
              <a:t>Программы ЭВМ и базы данных </a:t>
            </a:r>
            <a:r>
              <a:rPr lang="ru-RU" b="1" i="1" dirty="0" smtClean="0"/>
              <a:t>из </a:t>
            </a:r>
            <a:r>
              <a:rPr lang="ru-RU" b="1" i="1" dirty="0"/>
              <a:t>позиции 144 перечня № 1:</a:t>
            </a:r>
            <a:endParaRPr lang="ru-RU" dirty="0"/>
          </a:p>
        </p:txBody>
      </p:sp>
      <p:pic>
        <p:nvPicPr>
          <p:cNvPr id="9" name="Picture 8" descr="https://catherineasquithgallery.com/uploads/posts/2021-02/1613648456_46-p-fon-dlya-prezentatsii-flag-rossii-5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803" y="2261079"/>
            <a:ext cx="1427423" cy="1148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Picture background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36" t="9416" r="9351" b="9206"/>
          <a:stretch/>
        </p:blipFill>
        <p:spPr bwMode="auto">
          <a:xfrm>
            <a:off x="210803" y="3576505"/>
            <a:ext cx="1427423" cy="1083486"/>
          </a:xfrm>
          <a:prstGeom prst="rect">
            <a:avLst/>
          </a:prstGeom>
          <a:noFill/>
          <a:ln>
            <a:solidFill>
              <a:schemeClr val="accent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638226" y="2373904"/>
            <a:ext cx="1014069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 smtClean="0"/>
              <a:t>номер </a:t>
            </a:r>
            <a:r>
              <a:rPr lang="ru-RU" dirty="0"/>
              <a:t>реестровой записи из реестра российского программного обеспечения;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b="1" dirty="0" smtClean="0"/>
              <a:t>для подтверждения соответствия дополнительным </a:t>
            </a:r>
            <a:r>
              <a:rPr lang="ru-RU" b="1" dirty="0"/>
              <a:t>требованиям</a:t>
            </a:r>
            <a:r>
              <a:rPr lang="ru-RU" dirty="0"/>
              <a:t> - номер </a:t>
            </a:r>
            <a:r>
              <a:rPr lang="ru-RU" dirty="0" smtClean="0"/>
              <a:t>реестровой записи, </a:t>
            </a:r>
            <a:r>
              <a:rPr lang="ru-RU" dirty="0"/>
              <a:t>содержащий информацию о соответствии ПО дополнительным </a:t>
            </a:r>
            <a:r>
              <a:rPr lang="ru-RU" dirty="0" smtClean="0"/>
              <a:t>требованиям.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650331" y="5029779"/>
            <a:ext cx="8872622" cy="9848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rgbClr val="7000FF"/>
                </a:solidFill>
              </a:rPr>
              <a:t>Реестр Российского программного обеспечения </a:t>
            </a:r>
            <a:r>
              <a:rPr lang="ru-RU" sz="2000" b="1" dirty="0" smtClean="0"/>
              <a:t>-</a:t>
            </a:r>
            <a:r>
              <a:rPr lang="ru-RU" sz="2000" b="1" dirty="0" smtClean="0">
                <a:solidFill>
                  <a:srgbClr val="7000FF"/>
                </a:solidFill>
              </a:rPr>
              <a:t> </a:t>
            </a:r>
            <a:r>
              <a:rPr lang="ru-RU" u="sng" dirty="0" smtClean="0">
                <a:hlinkClick r:id="rId8"/>
              </a:rPr>
              <a:t>https</a:t>
            </a:r>
            <a:r>
              <a:rPr lang="ru-RU" u="sng" dirty="0">
                <a:hlinkClick r:id="rId8"/>
              </a:rPr>
              <a:t>://reestr.digital.gov.ru</a:t>
            </a:r>
            <a:r>
              <a:rPr lang="ru-RU" u="sng" dirty="0" smtClean="0">
                <a:hlinkClick r:id="rId8"/>
              </a:rPr>
              <a:t>/</a:t>
            </a:r>
            <a:endParaRPr lang="ru-RU" u="sng" dirty="0" smtClean="0"/>
          </a:p>
          <a:p>
            <a:r>
              <a:rPr lang="ru-RU" sz="2000" b="1" dirty="0" smtClean="0">
                <a:solidFill>
                  <a:srgbClr val="00B050"/>
                </a:solidFill>
              </a:rPr>
              <a:t>Реестр Евразийского программного обеспечения </a:t>
            </a:r>
            <a:r>
              <a:rPr lang="ru-RU" sz="2000" b="1" dirty="0" smtClean="0"/>
              <a:t>-</a:t>
            </a:r>
            <a:r>
              <a:rPr lang="ru-RU" sz="2000" b="1" dirty="0" smtClean="0">
                <a:solidFill>
                  <a:srgbClr val="00B050"/>
                </a:solidFill>
              </a:rPr>
              <a:t> </a:t>
            </a:r>
            <a:r>
              <a:rPr lang="ru-RU" u="sng" dirty="0" smtClean="0">
                <a:hlinkClick r:id="rId9"/>
              </a:rPr>
              <a:t>https</a:t>
            </a:r>
            <a:r>
              <a:rPr lang="ru-RU" u="sng" dirty="0">
                <a:hlinkClick r:id="rId9"/>
              </a:rPr>
              <a:t>://eac-reestr.digital.gov.ru</a:t>
            </a:r>
            <a:r>
              <a:rPr lang="ru-RU" u="sng" dirty="0" smtClean="0">
                <a:hlinkClick r:id="rId9"/>
              </a:rPr>
              <a:t>/</a:t>
            </a:r>
            <a:endParaRPr lang="ru-RU" u="sng" dirty="0" smtClean="0"/>
          </a:p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638226" y="3518083"/>
            <a:ext cx="1014069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/>
              <a:t>номер реестровой записи из единого реестра программ для электронных вычислительных </a:t>
            </a:r>
            <a:br>
              <a:rPr lang="ru-RU" dirty="0"/>
            </a:br>
            <a:r>
              <a:rPr lang="ru-RU" dirty="0"/>
              <a:t>машин и баз данных из государств ЕАЭС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b="1" dirty="0"/>
              <a:t>для подтверждения соответствия дополнительным требованиям</a:t>
            </a:r>
            <a:r>
              <a:rPr lang="ru-RU" dirty="0"/>
              <a:t> </a:t>
            </a:r>
            <a:r>
              <a:rPr lang="ru-RU" dirty="0" smtClean="0"/>
              <a:t>- </a:t>
            </a:r>
            <a:r>
              <a:rPr lang="ru-RU" dirty="0"/>
              <a:t>номер </a:t>
            </a:r>
            <a:r>
              <a:rPr lang="ru-RU" dirty="0" smtClean="0"/>
              <a:t>реестровой записи, </a:t>
            </a:r>
            <a:r>
              <a:rPr lang="ru-RU" dirty="0"/>
              <a:t>содержащий информацию о соответствии ПО дополнительным </a:t>
            </a:r>
            <a:r>
              <a:rPr lang="ru-RU" dirty="0" smtClean="0"/>
              <a:t>требованиям.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628869" y="4963686"/>
            <a:ext cx="8894084" cy="926432"/>
          </a:xfrm>
          <a:prstGeom prst="roundRect">
            <a:avLst/>
          </a:prstGeom>
          <a:noFill/>
          <a:ln w="38100">
            <a:solidFill>
              <a:srgbClr val="37F22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46670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Picture background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484" b="6086"/>
          <a:stretch/>
        </p:blipFill>
        <p:spPr bwMode="auto">
          <a:xfrm>
            <a:off x="8453887" y="1249032"/>
            <a:ext cx="3613385" cy="5472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Picture background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582"/>
          <a:stretch/>
        </p:blipFill>
        <p:spPr bwMode="auto">
          <a:xfrm>
            <a:off x="264184" y="4117258"/>
            <a:ext cx="710056" cy="98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Picture background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88" r="34027"/>
          <a:stretch/>
        </p:blipFill>
        <p:spPr bwMode="auto">
          <a:xfrm>
            <a:off x="264184" y="2592524"/>
            <a:ext cx="698740" cy="98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Picture background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303"/>
          <a:stretch/>
        </p:blipFill>
        <p:spPr bwMode="auto">
          <a:xfrm>
            <a:off x="266874" y="1486030"/>
            <a:ext cx="715993" cy="98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0803" y="-39148"/>
            <a:ext cx="10330923" cy="1059596"/>
          </a:xfrm>
        </p:spPr>
        <p:txBody>
          <a:bodyPr lIns="0" tIns="0" rIns="0" bIns="0"/>
          <a:lstStyle/>
          <a:p>
            <a:pPr>
              <a:lnSpc>
                <a:spcPct val="100000"/>
              </a:lnSpc>
            </a:pPr>
            <a:r>
              <a:rPr lang="ru-RU" sz="2800" b="1" dirty="0" smtClean="0">
                <a:solidFill>
                  <a:srgbClr val="7000FF"/>
                </a:solidFill>
                <a:latin typeface="SB Sans Display"/>
                <a:cs typeface="SB Sans Display"/>
              </a:rPr>
              <a:t>ПОСТАВЛЯЕМЫЙ ТОВАР</a:t>
            </a:r>
            <a:endParaRPr lang="ru-RU" sz="2800" b="1" dirty="0">
              <a:solidFill>
                <a:srgbClr val="7000FF"/>
              </a:solidFill>
              <a:latin typeface="SB Sans Display"/>
              <a:cs typeface="SB Sans Display"/>
            </a:endParaRPr>
          </a:p>
        </p:txBody>
      </p:sp>
      <p:pic>
        <p:nvPicPr>
          <p:cNvPr id="14" name="Google Shape;92;p3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10803" y="1110580"/>
            <a:ext cx="11287125" cy="142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" descr="Сбербанк-АСТ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4506" y="268965"/>
            <a:ext cx="2125662" cy="409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125078" y="725108"/>
            <a:ext cx="97194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SB Sans Text Light" panose="020B0303040504020904"/>
              </a:rPr>
              <a:t>При выполнении работ, оказании услуг</a:t>
            </a:r>
            <a:endParaRPr lang="ru-RU" dirty="0">
              <a:latin typeface="SB Sans Text Light" panose="020B0303040504020904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82867" y="1557403"/>
            <a:ext cx="98001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товар передается </a:t>
            </a:r>
            <a:r>
              <a:rPr lang="ru-RU" sz="2400" dirty="0"/>
              <a:t>заказчику по товарной накладной или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акту </a:t>
            </a:r>
            <a:r>
              <a:rPr lang="ru-RU" sz="2400" dirty="0"/>
              <a:t>передачи</a:t>
            </a:r>
            <a:r>
              <a:rPr lang="ru-RU" sz="2400" dirty="0" smtClean="0"/>
              <a:t>;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974240" y="2480114"/>
            <a:ext cx="1052368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товар </a:t>
            </a:r>
            <a:r>
              <a:rPr lang="ru-RU" sz="2400" dirty="0" smtClean="0"/>
              <a:t>принимается </a:t>
            </a:r>
            <a:r>
              <a:rPr lang="ru-RU" sz="2400" dirty="0"/>
              <a:t>к бухгалтерскому учету заказчика в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соответствии </a:t>
            </a:r>
            <a:r>
              <a:rPr lang="ru-RU" sz="2400" dirty="0"/>
              <a:t>с Федеральным законом от 06.12.2011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№ </a:t>
            </a:r>
            <a:r>
              <a:rPr lang="ru-RU" sz="2400" dirty="0"/>
              <a:t>402-ФЗ </a:t>
            </a:r>
            <a:r>
              <a:rPr lang="ru-RU" sz="2400" dirty="0" smtClean="0"/>
              <a:t>«О </a:t>
            </a:r>
            <a:r>
              <a:rPr lang="ru-RU" sz="2400" dirty="0"/>
              <a:t>бухгалтерском </a:t>
            </a:r>
            <a:r>
              <a:rPr lang="ru-RU" sz="2400" dirty="0" smtClean="0"/>
              <a:t>учете»;</a:t>
            </a:r>
            <a:endParaRPr lang="ru-RU" sz="2400" dirty="0"/>
          </a:p>
          <a:p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982867" y="3823672"/>
            <a:ext cx="980015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товаром </a:t>
            </a:r>
            <a:r>
              <a:rPr lang="ru-RU" sz="2400" dirty="0" smtClean="0"/>
              <a:t>НЕ являются </a:t>
            </a:r>
            <a:r>
              <a:rPr lang="ru-RU" sz="2400" dirty="0"/>
              <a:t>строительные и расходные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материалы</a:t>
            </a:r>
            <a:r>
              <a:rPr lang="ru-RU" sz="2400" dirty="0"/>
              <a:t>, </a:t>
            </a:r>
            <a:r>
              <a:rPr lang="ru-RU" sz="2400" dirty="0" smtClean="0"/>
              <a:t>моющие </a:t>
            </a:r>
            <a:r>
              <a:rPr lang="ru-RU" sz="2400" dirty="0"/>
              <a:t>средства и т.п., используемые при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выполнении работ</a:t>
            </a:r>
            <a:r>
              <a:rPr lang="ru-RU" sz="2400" dirty="0"/>
              <a:t>, оказании услуг, без которых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невозможно выполнить </a:t>
            </a:r>
            <a:r>
              <a:rPr lang="ru-RU" sz="2400" dirty="0"/>
              <a:t>(оказать) такую работу (услугу).</a:t>
            </a:r>
          </a:p>
        </p:txBody>
      </p:sp>
      <p:pic>
        <p:nvPicPr>
          <p:cNvPr id="11276" name="Picture 12" descr="Picture background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209"/>
          <a:stretch/>
        </p:blipFill>
        <p:spPr bwMode="auto">
          <a:xfrm flipH="1">
            <a:off x="0" y="4943803"/>
            <a:ext cx="1314628" cy="1914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2325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Picture background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19" t="13475" r="34931" b="21305"/>
          <a:stretch/>
        </p:blipFill>
        <p:spPr bwMode="auto">
          <a:xfrm>
            <a:off x="10084279" y="2248292"/>
            <a:ext cx="1966823" cy="4564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Скругленный прямоугольник 12"/>
          <p:cNvSpPr/>
          <p:nvPr/>
        </p:nvSpPr>
        <p:spPr>
          <a:xfrm>
            <a:off x="967500" y="4530597"/>
            <a:ext cx="9868861" cy="2081696"/>
          </a:xfrm>
          <a:prstGeom prst="roundRect">
            <a:avLst/>
          </a:prstGeom>
          <a:noFill/>
          <a:ln>
            <a:solidFill>
              <a:srgbClr val="37F22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661"/>
              </a:spcBef>
              <a:buSzPct val="100000"/>
              <a:defRPr/>
            </a:pPr>
            <a:endParaRPr lang="ru-RU" sz="1600" dirty="0">
              <a:solidFill>
                <a:schemeClr val="bg1"/>
              </a:solidFill>
              <a:latin typeface="SB Sans Text Light"/>
              <a:ea typeface="Gill Sans SemiBold"/>
              <a:cs typeface="Helvetica" pitchFamily="34" charset="0"/>
              <a:sym typeface="Gill Sans SemiBold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210803" y="1423039"/>
            <a:ext cx="11434256" cy="527082"/>
          </a:xfrm>
          <a:prstGeom prst="roundRect">
            <a:avLst/>
          </a:prstGeom>
          <a:solidFill>
            <a:srgbClr val="E8D9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661"/>
              </a:spcBef>
              <a:buSzPct val="100000"/>
              <a:defRPr/>
            </a:pPr>
            <a:r>
              <a:rPr lang="ru-RU" sz="1600" dirty="0" smtClean="0">
                <a:solidFill>
                  <a:schemeClr val="tx1"/>
                </a:solidFill>
                <a:ea typeface="Gill Sans SemiBold"/>
                <a:cs typeface="Helvetica" pitchFamily="34" charset="0"/>
                <a:sym typeface="Gill Sans SemiBold"/>
              </a:rPr>
              <a:t>Устанавливается при проведении закупок любым способом, в том числе при проведении закупки у единственного поставщика.</a:t>
            </a:r>
            <a:endParaRPr lang="ru-RU" sz="1600" dirty="0">
              <a:solidFill>
                <a:schemeClr val="tx1"/>
              </a:solidFill>
              <a:ea typeface="Gill Sans SemiBold"/>
              <a:cs typeface="Helvetica" pitchFamily="34" charset="0"/>
              <a:sym typeface="Gill Sans SemiBold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866716" y="2098695"/>
            <a:ext cx="8122430" cy="208169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661"/>
              </a:spcBef>
              <a:buSzPct val="100000"/>
              <a:defRPr/>
            </a:pPr>
            <a:endParaRPr lang="ru-RU" sz="1600" dirty="0">
              <a:solidFill>
                <a:schemeClr val="bg1"/>
              </a:solidFill>
              <a:latin typeface="SB Sans Text Light"/>
              <a:ea typeface="Gill Sans SemiBold"/>
              <a:cs typeface="Helvetica" pitchFamily="34" charset="0"/>
              <a:sym typeface="Gill Sans SemiBold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0803" y="-39148"/>
            <a:ext cx="10330923" cy="1059596"/>
          </a:xfrm>
        </p:spPr>
        <p:txBody>
          <a:bodyPr lIns="0" tIns="0" rIns="0" bIns="0"/>
          <a:lstStyle/>
          <a:p>
            <a:pPr>
              <a:lnSpc>
                <a:spcPct val="100000"/>
              </a:lnSpc>
            </a:pPr>
            <a:r>
              <a:rPr lang="ru-RU" sz="2800" b="1" dirty="0" smtClean="0">
                <a:solidFill>
                  <a:srgbClr val="7000FF"/>
                </a:solidFill>
                <a:latin typeface="SB Sans Display"/>
                <a:cs typeface="SB Sans Display"/>
              </a:rPr>
              <a:t>ЗАПРЕТ</a:t>
            </a:r>
            <a:endParaRPr lang="ru-RU" sz="2800" b="1" dirty="0">
              <a:solidFill>
                <a:srgbClr val="7000FF"/>
              </a:solidFill>
              <a:latin typeface="SB Sans Display"/>
              <a:cs typeface="SB Sans Display"/>
            </a:endParaRPr>
          </a:p>
        </p:txBody>
      </p:sp>
      <p:pic>
        <p:nvPicPr>
          <p:cNvPr id="14" name="Google Shape;92;p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10803" y="1110580"/>
            <a:ext cx="11287125" cy="142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" descr="Сбербанк-АСТ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4506" y="268965"/>
            <a:ext cx="2125662" cy="409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125078" y="725108"/>
            <a:ext cx="97194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SB Sans Text Light" panose="020B0303040504020904"/>
              </a:rPr>
              <a:t>На </a:t>
            </a:r>
            <a:r>
              <a:rPr lang="ru-RU" dirty="0">
                <a:latin typeface="SB Sans Text Light" panose="020B0303040504020904"/>
              </a:rPr>
              <a:t>закупку </a:t>
            </a:r>
            <a:r>
              <a:rPr lang="ru-RU" dirty="0" smtClean="0">
                <a:latin typeface="SB Sans Text Light" panose="020B0303040504020904"/>
              </a:rPr>
              <a:t>иностранных товаров, </a:t>
            </a:r>
            <a:r>
              <a:rPr lang="ru-RU" dirty="0">
                <a:latin typeface="SB Sans Text Light" panose="020B0303040504020904"/>
              </a:rPr>
              <a:t>а также работ (услуг), </a:t>
            </a:r>
            <a:r>
              <a:rPr lang="ru-RU" dirty="0" smtClean="0">
                <a:latin typeface="SB Sans Text Light" panose="020B0303040504020904"/>
              </a:rPr>
              <a:t>выполняемых иностранными лицами</a:t>
            </a:r>
            <a:endParaRPr lang="ru-RU" dirty="0">
              <a:latin typeface="SB Sans Text Light" panose="020B0303040504020904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52424" y="4607819"/>
            <a:ext cx="9783938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Применяется для товаров из Перечня № 1:</a:t>
            </a:r>
          </a:p>
          <a:p>
            <a:r>
              <a:rPr lang="ru-RU" sz="2400" b="1" dirty="0" smtClean="0">
                <a:solidFill>
                  <a:srgbClr val="7000FF"/>
                </a:solidFill>
              </a:rPr>
              <a:t>1-143 </a:t>
            </a:r>
            <a:r>
              <a:rPr lang="ru-RU" sz="2000" dirty="0" smtClean="0"/>
              <a:t>промышленные товары из перечня ПП РФ № 616 (с учетом ряда корректировок);</a:t>
            </a:r>
          </a:p>
          <a:p>
            <a:r>
              <a:rPr lang="ru-RU" sz="2400" b="1" dirty="0" smtClean="0">
                <a:solidFill>
                  <a:srgbClr val="22A43A"/>
                </a:solidFill>
              </a:rPr>
              <a:t>144</a:t>
            </a:r>
            <a:r>
              <a:rPr lang="ru-RU" sz="2000" b="1" dirty="0" smtClean="0">
                <a:solidFill>
                  <a:srgbClr val="22A43A"/>
                </a:solidFill>
              </a:rPr>
              <a:t> </a:t>
            </a:r>
            <a:r>
              <a:rPr lang="ru-RU" dirty="0" smtClean="0"/>
              <a:t>программа </a:t>
            </a:r>
            <a:r>
              <a:rPr lang="ru-RU" dirty="0"/>
              <a:t>для электронной вычислительной машины и (или) базы </a:t>
            </a:r>
            <a:r>
              <a:rPr lang="ru-RU" dirty="0" smtClean="0"/>
              <a:t>данных (ПП РФ № 1236);</a:t>
            </a:r>
          </a:p>
          <a:p>
            <a:r>
              <a:rPr lang="ru-RU" sz="2400" b="1" dirty="0" smtClean="0">
                <a:solidFill>
                  <a:srgbClr val="7000FF"/>
                </a:solidFill>
              </a:rPr>
              <a:t>145-149 </a:t>
            </a:r>
            <a:r>
              <a:rPr lang="ru-RU" dirty="0" smtClean="0"/>
              <a:t>аудиторские </a:t>
            </a:r>
            <a:r>
              <a:rPr lang="ru-RU" dirty="0"/>
              <a:t>услуги, финансовые консультации, </a:t>
            </a:r>
            <a:r>
              <a:rPr lang="ru-RU" dirty="0" smtClean="0"/>
              <a:t>услуги в области бух. учета, налогового консультирования и финансового управления.</a:t>
            </a:r>
            <a:endParaRPr lang="ru-RU" sz="2400" b="1" dirty="0" smtClean="0">
              <a:solidFill>
                <a:srgbClr val="7000FF"/>
              </a:solidFill>
            </a:endParaRPr>
          </a:p>
          <a:p>
            <a:endParaRPr lang="ru-RU" sz="20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100798" y="2170047"/>
            <a:ext cx="765426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Не допускается:</a:t>
            </a:r>
            <a:endParaRPr lang="ru-RU" sz="20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 smtClean="0"/>
              <a:t>заключение </a:t>
            </a:r>
            <a:r>
              <a:rPr lang="ru-RU" sz="2000" dirty="0"/>
              <a:t>договора поставки </a:t>
            </a:r>
            <a:r>
              <a:rPr lang="ru-RU" sz="2000" dirty="0" smtClean="0"/>
              <a:t>иностранного </a:t>
            </a:r>
            <a:r>
              <a:rPr lang="ru-RU" sz="2000" dirty="0"/>
              <a:t>товара;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 smtClean="0"/>
              <a:t>замена </a:t>
            </a:r>
            <a:r>
              <a:rPr lang="ru-RU" sz="2000" dirty="0"/>
              <a:t>товара при исполнении договора на </a:t>
            </a:r>
            <a:r>
              <a:rPr lang="ru-RU" sz="2000" dirty="0" smtClean="0"/>
              <a:t>иностранный товар;</a:t>
            </a:r>
            <a:endParaRPr lang="ru-RU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 smtClean="0"/>
              <a:t>заключение </a:t>
            </a:r>
            <a:r>
              <a:rPr lang="ru-RU" sz="2000" dirty="0"/>
              <a:t>договора с иностранным </a:t>
            </a:r>
            <a:r>
              <a:rPr lang="ru-RU" sz="2000" dirty="0" smtClean="0"/>
              <a:t>лицом;</a:t>
            </a:r>
            <a:endParaRPr lang="ru-RU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 smtClean="0"/>
              <a:t>перемена </a:t>
            </a:r>
            <a:r>
              <a:rPr lang="ru-RU" sz="2000" dirty="0"/>
              <a:t>подрядчика (исполнителя), с которым заключен </a:t>
            </a:r>
            <a:r>
              <a:rPr lang="ru-RU" sz="2000" dirty="0" smtClean="0"/>
              <a:t>договор</a:t>
            </a:r>
            <a:r>
              <a:rPr lang="ru-RU" sz="2000" dirty="0"/>
              <a:t>, на иностранное </a:t>
            </a:r>
            <a:r>
              <a:rPr lang="ru-RU" sz="2000" dirty="0" smtClean="0"/>
              <a:t>лицо.</a:t>
            </a:r>
            <a:endParaRPr lang="ru-RU" sz="20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38815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Скругленный прямоугольник 20"/>
          <p:cNvSpPr/>
          <p:nvPr/>
        </p:nvSpPr>
        <p:spPr>
          <a:xfrm>
            <a:off x="210802" y="5071573"/>
            <a:ext cx="11512495" cy="135111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415337" y="4804955"/>
            <a:ext cx="10304800" cy="45431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10802" y="3773885"/>
            <a:ext cx="11512495" cy="841240"/>
          </a:xfrm>
          <a:prstGeom prst="roundRect">
            <a:avLst/>
          </a:prstGeom>
          <a:solidFill>
            <a:srgbClr val="E8D9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10802" y="1414395"/>
            <a:ext cx="11512495" cy="1985757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0803" y="-39148"/>
            <a:ext cx="10330923" cy="1059596"/>
          </a:xfrm>
        </p:spPr>
        <p:txBody>
          <a:bodyPr lIns="0" tIns="0" rIns="0" bIns="0"/>
          <a:lstStyle/>
          <a:p>
            <a:pPr>
              <a:lnSpc>
                <a:spcPct val="100000"/>
              </a:lnSpc>
            </a:pPr>
            <a:r>
              <a:rPr lang="ru-RU" sz="2800" b="1" dirty="0" smtClean="0">
                <a:solidFill>
                  <a:srgbClr val="7000FF"/>
                </a:solidFill>
                <a:latin typeface="SB Sans Display"/>
                <a:cs typeface="SB Sans Display"/>
              </a:rPr>
              <a:t>ЗАПРЕТ НЕ ПРИМЕНЯЕТСЯ</a:t>
            </a:r>
            <a:endParaRPr lang="ru-RU" sz="2800" b="1" dirty="0">
              <a:solidFill>
                <a:srgbClr val="7000FF"/>
              </a:solidFill>
              <a:latin typeface="SB Sans Display"/>
              <a:cs typeface="SB Sans Display"/>
            </a:endParaRPr>
          </a:p>
        </p:txBody>
      </p:sp>
      <p:pic>
        <p:nvPicPr>
          <p:cNvPr id="14" name="Google Shape;92;p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10803" y="1110580"/>
            <a:ext cx="11287125" cy="142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" descr="Сбербанк-АСТ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4506" y="268965"/>
            <a:ext cx="2125662" cy="409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125078" y="725108"/>
            <a:ext cx="97194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SB Sans Text Light" panose="020B0303040504020904"/>
              </a:rPr>
              <a:t>Исключения из общих правил</a:t>
            </a:r>
            <a:endParaRPr lang="ru-RU" dirty="0">
              <a:latin typeface="SB Sans Text Light" panose="020B0303040504020904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15338" y="3968793"/>
            <a:ext cx="1120194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ea typeface="Verdana" panose="020B0604030504040204" pitchFamily="34" charset="0"/>
              </a:rPr>
              <a:t>на </a:t>
            </a:r>
            <a:r>
              <a:rPr lang="ru-RU" dirty="0">
                <a:ea typeface="Verdana" panose="020B0604030504040204" pitchFamily="34" charset="0"/>
              </a:rPr>
              <a:t>основании согласований с координационным органом Правительства Российской Федерации, предусмотренных пунктом 2 части 7 статьи 3.1, частью 4 статьи 3.1-1 </a:t>
            </a:r>
            <a:endParaRPr lang="ru-RU" dirty="0" smtClean="0">
              <a:ea typeface="Verdana" panose="020B060403050404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15341" y="1649445"/>
            <a:ext cx="1120194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ea typeface="Verdana" panose="020B0604030504040204" pitchFamily="34" charset="0"/>
              </a:rPr>
              <a:t>Необходимо </a:t>
            </a:r>
            <a:r>
              <a:rPr lang="ru-RU" dirty="0">
                <a:ea typeface="Verdana" panose="020B0604030504040204" pitchFamily="34" charset="0"/>
              </a:rPr>
              <a:t>подтвердить</a:t>
            </a:r>
            <a:r>
              <a:rPr lang="ru-RU" dirty="0" smtClean="0">
                <a:ea typeface="Verdana" panose="020B0604030504040204" pitchFamily="34" charset="0"/>
              </a:rPr>
              <a:t>: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>
                <a:ea typeface="Verdana" panose="020B0604030504040204" pitchFamily="34" charset="0"/>
              </a:rPr>
              <a:t>разрешением на закупку иностранного товара (выдается </a:t>
            </a:r>
            <a:r>
              <a:rPr lang="ru-RU" dirty="0" err="1" smtClean="0">
                <a:ea typeface="Verdana" panose="020B0604030504040204" pitchFamily="34" charset="0"/>
              </a:rPr>
              <a:t>Минпромторгом</a:t>
            </a:r>
            <a:r>
              <a:rPr lang="ru-RU" dirty="0" smtClean="0">
                <a:ea typeface="Verdana" panose="020B0604030504040204" pitchFamily="34" charset="0"/>
              </a:rPr>
              <a:t> России). </a:t>
            </a:r>
            <a:r>
              <a:rPr lang="ru-RU" dirty="0">
                <a:ea typeface="Verdana" panose="020B0604030504040204" pitchFamily="34" charset="0"/>
              </a:rPr>
              <a:t>Документ выдают только в отношении </a:t>
            </a:r>
            <a:r>
              <a:rPr lang="ru-RU" b="1" dirty="0">
                <a:ea typeface="Verdana" panose="020B0604030504040204" pitchFamily="34" charset="0"/>
              </a:rPr>
              <a:t>товаров </a:t>
            </a:r>
            <a:r>
              <a:rPr lang="ru-RU" b="1" dirty="0" smtClean="0">
                <a:ea typeface="Verdana" panose="020B0604030504040204" pitchFamily="34" charset="0"/>
              </a:rPr>
              <a:t>позиций 1-143 Перечня № 1.</a:t>
            </a:r>
            <a:endParaRPr lang="ru-RU" b="1" dirty="0">
              <a:ea typeface="Verdana" panose="020B060403050404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 smtClean="0">
                <a:ea typeface="Verdana" panose="020B0604030504040204" pitchFamily="34" charset="0"/>
              </a:rPr>
              <a:t>Самостоятельно декларируется заказчиком в извещении/приглашении/документации, если закупка </a:t>
            </a:r>
            <a:r>
              <a:rPr lang="ru-RU" dirty="0">
                <a:ea typeface="Verdana" panose="020B0604030504040204" pitchFamily="34" charset="0"/>
              </a:rPr>
              <a:t>осуществляется </a:t>
            </a:r>
            <a:r>
              <a:rPr lang="ru-RU" dirty="0" smtClean="0">
                <a:ea typeface="Verdana" panose="020B0604030504040204" pitchFamily="34" charset="0"/>
              </a:rPr>
              <a:t>в рамках государственного оборонного заказа. </a:t>
            </a:r>
            <a:r>
              <a:rPr lang="ru-RU" dirty="0">
                <a:ea typeface="Verdana" panose="020B0604030504040204" pitchFamily="34" charset="0"/>
              </a:rPr>
              <a:t>Форма, порядок такого подтверждения не </a:t>
            </a:r>
            <a:r>
              <a:rPr lang="ru-RU" dirty="0" smtClean="0">
                <a:ea typeface="Verdana" panose="020B0604030504040204" pitchFamily="34" charset="0"/>
              </a:rPr>
              <a:t>установлены.</a:t>
            </a:r>
            <a:endParaRPr lang="ru-RU" dirty="0">
              <a:ea typeface="Verdana" panose="020B0604030504040204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15339" y="1222380"/>
            <a:ext cx="6406565" cy="45431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15338" y="1260157"/>
            <a:ext cx="82368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ea typeface="Verdana" panose="020B0604030504040204" pitchFamily="34" charset="0"/>
              </a:rPr>
              <a:t>Товары, производство которых на территории РФ </a:t>
            </a:r>
            <a:r>
              <a:rPr lang="ru-RU" b="1" dirty="0" smtClean="0">
                <a:ea typeface="Verdana" panose="020B0604030504040204" pitchFamily="34" charset="0"/>
              </a:rPr>
              <a:t>отсутствует </a:t>
            </a:r>
            <a:endParaRPr lang="ru-RU" b="1" dirty="0">
              <a:ea typeface="Verdana" panose="020B060403050404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15338" y="5222359"/>
            <a:ext cx="1120194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ea typeface="Verdana" panose="020B0604030504040204" pitchFamily="34" charset="0"/>
              </a:rPr>
              <a:t>если </a:t>
            </a:r>
            <a:r>
              <a:rPr lang="ru-RU" dirty="0">
                <a:ea typeface="Verdana" panose="020B0604030504040204" pitchFamily="34" charset="0"/>
              </a:rPr>
              <a:t>такой предмет лизинга определен в соответствии с договором лизинга лизингополучателем, который не является заказчиком в соответствии с Законами № 44-ФЗ и 223-ФЗ, либо лизингополучателем, который относится к числу таких заказчиков и при осуществлении закупки которым может в случаях, предусмотренных настоящим постановлением, не применяться такой </a:t>
            </a:r>
            <a:r>
              <a:rPr lang="ru-RU" dirty="0" smtClean="0">
                <a:ea typeface="Verdana" panose="020B0604030504040204" pitchFamily="34" charset="0"/>
              </a:rPr>
              <a:t>запрет</a:t>
            </a:r>
            <a:endParaRPr lang="ru-RU" dirty="0">
              <a:ea typeface="Verdana" panose="020B0604030504040204" pitchFamily="34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415339" y="3546729"/>
            <a:ext cx="6406565" cy="45431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415338" y="3584055"/>
            <a:ext cx="69141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ea typeface="Verdana" panose="020B0604030504040204" pitchFamily="34" charset="0"/>
              </a:rPr>
              <a:t>Заказчиком осуществляется закупка товара за пределами РФ 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415337" y="4853027"/>
            <a:ext cx="1042511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ea typeface="Verdana" panose="020B0604030504040204" pitchFamily="34" charset="0"/>
              </a:rPr>
              <a:t>Заказчиком-лизингодателем осуществляется закупка предмета лизинга из иностранного государства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14596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Скругленный прямоугольник 20"/>
          <p:cNvSpPr/>
          <p:nvPr/>
        </p:nvSpPr>
        <p:spPr>
          <a:xfrm>
            <a:off x="210801" y="5218290"/>
            <a:ext cx="11512495" cy="136298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10801" y="2477864"/>
            <a:ext cx="11512495" cy="2434428"/>
          </a:xfrm>
          <a:prstGeom prst="roundRect">
            <a:avLst/>
          </a:prstGeom>
          <a:solidFill>
            <a:srgbClr val="E8D9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10801" y="1390428"/>
            <a:ext cx="11512495" cy="69551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0803" y="-39148"/>
            <a:ext cx="10330923" cy="1059596"/>
          </a:xfrm>
        </p:spPr>
        <p:txBody>
          <a:bodyPr lIns="0" tIns="0" rIns="0" bIns="0"/>
          <a:lstStyle/>
          <a:p>
            <a:pPr>
              <a:lnSpc>
                <a:spcPct val="100000"/>
              </a:lnSpc>
            </a:pPr>
            <a:r>
              <a:rPr lang="ru-RU" sz="2800" b="1" dirty="0" smtClean="0">
                <a:solidFill>
                  <a:srgbClr val="7000FF"/>
                </a:solidFill>
                <a:latin typeface="SB Sans Display"/>
                <a:cs typeface="SB Sans Display"/>
              </a:rPr>
              <a:t>ЗАПРЕТ НЕ ПРИМЕНЯЕТСЯ</a:t>
            </a:r>
            <a:endParaRPr lang="ru-RU" sz="2800" b="1" dirty="0">
              <a:solidFill>
                <a:srgbClr val="7000FF"/>
              </a:solidFill>
              <a:latin typeface="SB Sans Display"/>
              <a:cs typeface="SB Sans Display"/>
            </a:endParaRPr>
          </a:p>
        </p:txBody>
      </p:sp>
      <p:pic>
        <p:nvPicPr>
          <p:cNvPr id="14" name="Google Shape;92;p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10803" y="1110580"/>
            <a:ext cx="11287125" cy="142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" descr="Сбербанк-АСТ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4506" y="268965"/>
            <a:ext cx="2125662" cy="409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125078" y="725108"/>
            <a:ext cx="97194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SB Sans Text Light" panose="020B0303040504020904"/>
              </a:rPr>
              <a:t>Исключения из общих правил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15336" y="3095156"/>
            <a:ext cx="1120194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/>
              <a:t>За</a:t>
            </a:r>
            <a:r>
              <a:rPr lang="ru-RU" dirty="0" smtClean="0"/>
              <a:t> </a:t>
            </a:r>
            <a:r>
              <a:rPr lang="ru-RU" b="1" dirty="0" smtClean="0"/>
              <a:t>исключением </a:t>
            </a:r>
            <a:r>
              <a:rPr lang="ru-RU" dirty="0" smtClean="0"/>
              <a:t>закупки</a:t>
            </a:r>
            <a:r>
              <a:rPr lang="ru-RU" b="1" dirty="0" smtClean="0"/>
              <a:t> товаров </a:t>
            </a:r>
            <a:r>
              <a:rPr lang="ru-RU" dirty="0" smtClean="0"/>
              <a:t>из Перечня № 1:</a:t>
            </a:r>
          </a:p>
          <a:p>
            <a:pPr algn="just"/>
            <a:r>
              <a:rPr lang="ru-RU" b="1" dirty="0" smtClean="0"/>
              <a:t>17</a:t>
            </a:r>
            <a:r>
              <a:rPr lang="ru-RU" dirty="0" smtClean="0"/>
              <a:t>- пробирки вакуумные, </a:t>
            </a:r>
            <a:r>
              <a:rPr lang="ru-RU" b="1" dirty="0" smtClean="0"/>
              <a:t>26</a:t>
            </a:r>
            <a:r>
              <a:rPr lang="ru-RU" dirty="0" smtClean="0"/>
              <a:t>- устройства числового программного обеспечения, </a:t>
            </a:r>
          </a:p>
          <a:p>
            <a:pPr algn="just"/>
            <a:r>
              <a:rPr lang="ru-RU" b="1" dirty="0" smtClean="0"/>
              <a:t>33</a:t>
            </a:r>
            <a:r>
              <a:rPr lang="ru-RU" dirty="0" smtClean="0"/>
              <a:t>- подшипники шариковые и роликовые, </a:t>
            </a:r>
            <a:r>
              <a:rPr lang="ru-RU" b="1" dirty="0" smtClean="0"/>
              <a:t>51</a:t>
            </a:r>
            <a:r>
              <a:rPr lang="ru-RU" dirty="0" smtClean="0"/>
              <a:t>- инструменты, </a:t>
            </a:r>
            <a:r>
              <a:rPr lang="ru-RU" b="1" dirty="0" smtClean="0"/>
              <a:t>138</a:t>
            </a:r>
            <a:r>
              <a:rPr lang="ru-RU" dirty="0" smtClean="0"/>
              <a:t>- мебель медицинская, </a:t>
            </a:r>
          </a:p>
          <a:p>
            <a:pPr algn="just"/>
            <a:r>
              <a:rPr lang="ru-RU" b="1" dirty="0" smtClean="0"/>
              <a:t>139</a:t>
            </a:r>
            <a:r>
              <a:rPr lang="ru-RU" dirty="0" smtClean="0"/>
              <a:t>- изделия медицинские (только в отношении медицинских масок), </a:t>
            </a:r>
          </a:p>
          <a:p>
            <a:pPr algn="just"/>
            <a:r>
              <a:rPr lang="ru-RU" b="1" dirty="0" smtClean="0"/>
              <a:t>142</a:t>
            </a:r>
            <a:r>
              <a:rPr lang="ru-RU" dirty="0" smtClean="0"/>
              <a:t>- средства защиты головы и лица (</a:t>
            </a:r>
            <a:r>
              <a:rPr lang="ru-RU" dirty="0"/>
              <a:t>только в отношении медицинских масок), </a:t>
            </a:r>
            <a:r>
              <a:rPr lang="ru-RU" dirty="0" smtClean="0"/>
              <a:t> </a:t>
            </a:r>
          </a:p>
          <a:p>
            <a:pPr algn="just"/>
            <a:r>
              <a:rPr lang="ru-RU" b="1" dirty="0" smtClean="0"/>
              <a:t>144</a:t>
            </a:r>
            <a:r>
              <a:rPr lang="ru-RU" dirty="0" smtClean="0"/>
              <a:t>- программа для электронной вычислительной машины и(или) базы данных.</a:t>
            </a:r>
            <a:endParaRPr lang="ru-RU" dirty="0" smtClean="0">
              <a:ea typeface="Verdana" panose="020B060403050404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15341" y="1649445"/>
            <a:ext cx="112019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Для товаров, указанных </a:t>
            </a:r>
            <a:r>
              <a:rPr lang="ru-RU" b="1" dirty="0"/>
              <a:t>в позициях 1 - 143 перечня № 1</a:t>
            </a:r>
            <a:endParaRPr lang="ru-RU" dirty="0">
              <a:ea typeface="Verdana" panose="020B0604030504040204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15339" y="1222380"/>
            <a:ext cx="7332998" cy="45431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15338" y="1260157"/>
            <a:ext cx="82368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ea typeface="Verdana" panose="020B0604030504040204" pitchFamily="34" charset="0"/>
              </a:rPr>
              <a:t>Закупка иностранного товара на основании разрешения </a:t>
            </a:r>
            <a:r>
              <a:rPr lang="ru-RU" b="1" dirty="0" err="1" smtClean="0">
                <a:ea typeface="Verdana" panose="020B0604030504040204" pitchFamily="34" charset="0"/>
              </a:rPr>
              <a:t>Минпромторга</a:t>
            </a:r>
            <a:endParaRPr lang="ru-RU" b="1" dirty="0">
              <a:ea typeface="Verdana" panose="020B0604030504040204" pitchFamily="34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415338" y="2227555"/>
            <a:ext cx="7332999" cy="45431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415336" y="2256479"/>
            <a:ext cx="741722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ea typeface="Verdana" panose="020B0604030504040204" pitchFamily="34" charset="0"/>
              </a:rPr>
              <a:t>Закупка товара </a:t>
            </a:r>
            <a:r>
              <a:rPr lang="ru-RU" dirty="0"/>
              <a:t>в количестве </a:t>
            </a:r>
            <a:r>
              <a:rPr lang="ru-RU" b="1" dirty="0" smtClean="0"/>
              <a:t>1 </a:t>
            </a:r>
            <a:r>
              <a:rPr lang="ru-RU" b="1" dirty="0"/>
              <a:t>штуки</a:t>
            </a:r>
            <a:r>
              <a:rPr lang="ru-RU" dirty="0"/>
              <a:t> и </a:t>
            </a:r>
            <a:r>
              <a:rPr lang="ru-RU" b="1" dirty="0"/>
              <a:t>НМЦК не </a:t>
            </a:r>
            <a:r>
              <a:rPr lang="ru-RU" b="1" dirty="0" smtClean="0"/>
              <a:t>выше </a:t>
            </a:r>
            <a:r>
              <a:rPr lang="ru-RU" b="1" dirty="0"/>
              <a:t>300 тыс. </a:t>
            </a:r>
            <a:r>
              <a:rPr lang="ru-RU" b="1" dirty="0" smtClean="0"/>
              <a:t>рублей</a:t>
            </a:r>
            <a:endParaRPr lang="ru-RU" dirty="0">
              <a:ea typeface="Verdana" panose="020B0604030504040204" pitchFamily="34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415336" y="2681512"/>
            <a:ext cx="10304800" cy="454310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415336" y="2725824"/>
            <a:ext cx="1042511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НМЦК не превышает 1 млн. рублей</a:t>
            </a:r>
            <a:r>
              <a:rPr lang="ru-RU" dirty="0"/>
              <a:t> и при этом ни одна </a:t>
            </a:r>
            <a:r>
              <a:rPr lang="ru-RU" b="1" dirty="0" smtClean="0"/>
              <a:t>цена </a:t>
            </a:r>
            <a:r>
              <a:rPr lang="ru-RU" b="1" dirty="0"/>
              <a:t>единицы товара не </a:t>
            </a:r>
            <a:r>
              <a:rPr lang="ru-RU" b="1" dirty="0" smtClean="0"/>
              <a:t>выше </a:t>
            </a:r>
            <a:r>
              <a:rPr lang="ru-RU" b="1" dirty="0"/>
              <a:t>300 тыс. рублей</a:t>
            </a:r>
            <a:endParaRPr lang="ru-RU" b="1" dirty="0">
              <a:ea typeface="Verdana" panose="020B0604030504040204" pitchFamily="34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415337" y="5071462"/>
            <a:ext cx="7332998" cy="45431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415337" y="5113951"/>
            <a:ext cx="741722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ea typeface="Verdana" panose="020B0604030504040204" pitchFamily="34" charset="0"/>
              </a:rPr>
              <a:t>Закупка подшипников шариковых и роликовых (позиция 33)</a:t>
            </a:r>
            <a:endParaRPr lang="ru-RU" dirty="0">
              <a:ea typeface="Verdana" panose="020B0604030504040204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415339" y="5562237"/>
            <a:ext cx="112019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Закупка товара в </a:t>
            </a:r>
            <a:r>
              <a:rPr lang="ru-RU" dirty="0"/>
              <a:t>количестве </a:t>
            </a:r>
            <a:r>
              <a:rPr lang="ru-RU" b="1" dirty="0"/>
              <a:t>одной штуки</a:t>
            </a:r>
            <a:r>
              <a:rPr lang="ru-RU" dirty="0"/>
              <a:t> и </a:t>
            </a:r>
            <a:r>
              <a:rPr lang="ru-RU" b="1" dirty="0"/>
              <a:t>НМЦК не превышает 3 тыс. рублей</a:t>
            </a:r>
            <a:r>
              <a:rPr lang="ru-RU" dirty="0" smtClean="0"/>
              <a:t>;</a:t>
            </a:r>
          </a:p>
          <a:p>
            <a:pPr algn="just"/>
            <a:r>
              <a:rPr lang="ru-RU" b="1" dirty="0"/>
              <a:t>НМЦК не </a:t>
            </a:r>
            <a:r>
              <a:rPr lang="ru-RU" b="1" dirty="0" smtClean="0"/>
              <a:t>выше </a:t>
            </a:r>
            <a:r>
              <a:rPr lang="ru-RU" b="1" dirty="0"/>
              <a:t>1 млн. рублей </a:t>
            </a:r>
            <a:r>
              <a:rPr lang="ru-RU" dirty="0"/>
              <a:t>и при этом ни одна из использованных при определении таких цен </a:t>
            </a:r>
            <a:r>
              <a:rPr lang="ru-RU" b="1" dirty="0"/>
              <a:t>цена единицы товара не превышает 30 тыс. </a:t>
            </a:r>
            <a:r>
              <a:rPr lang="ru-RU" b="1" dirty="0" smtClean="0"/>
              <a:t>рублей</a:t>
            </a:r>
            <a:r>
              <a:rPr lang="ru-RU" dirty="0"/>
              <a:t>.</a:t>
            </a:r>
            <a:endParaRPr lang="ru-RU" dirty="0">
              <a:ea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14100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Скругленный прямоугольник 10"/>
          <p:cNvSpPr/>
          <p:nvPr/>
        </p:nvSpPr>
        <p:spPr>
          <a:xfrm>
            <a:off x="210802" y="4973972"/>
            <a:ext cx="11512495" cy="1410643"/>
          </a:xfrm>
          <a:prstGeom prst="roundRect">
            <a:avLst/>
          </a:prstGeom>
          <a:solidFill>
            <a:srgbClr val="E8D9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10802" y="1414395"/>
            <a:ext cx="11512495" cy="314097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0803" y="-39148"/>
            <a:ext cx="10330923" cy="1059596"/>
          </a:xfrm>
        </p:spPr>
        <p:txBody>
          <a:bodyPr lIns="0" tIns="0" rIns="0" bIns="0"/>
          <a:lstStyle/>
          <a:p>
            <a:pPr>
              <a:lnSpc>
                <a:spcPct val="100000"/>
              </a:lnSpc>
            </a:pPr>
            <a:r>
              <a:rPr lang="ru-RU" sz="2800" b="1" dirty="0" smtClean="0">
                <a:solidFill>
                  <a:srgbClr val="7000FF"/>
                </a:solidFill>
                <a:latin typeface="SB Sans Display"/>
                <a:cs typeface="SB Sans Display"/>
              </a:rPr>
              <a:t>ЗАПРЕТ НЕ ПРИМЕНЯЕТСЯ</a:t>
            </a:r>
            <a:endParaRPr lang="ru-RU" sz="2800" b="1" dirty="0">
              <a:solidFill>
                <a:srgbClr val="7000FF"/>
              </a:solidFill>
              <a:latin typeface="SB Sans Display"/>
              <a:cs typeface="SB Sans Display"/>
            </a:endParaRPr>
          </a:p>
        </p:txBody>
      </p:sp>
      <p:pic>
        <p:nvPicPr>
          <p:cNvPr id="14" name="Google Shape;92;p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10803" y="1110580"/>
            <a:ext cx="11287125" cy="142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" descr="Сбербанк-АСТ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4506" y="268965"/>
            <a:ext cx="2125662" cy="409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125078" y="725108"/>
            <a:ext cx="97194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SB Sans Text Light" panose="020B0303040504020904"/>
              </a:rPr>
              <a:t>Исключения из общих правил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15338" y="5168881"/>
            <a:ext cx="1120194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ea typeface="Verdana" panose="020B0604030504040204" pitchFamily="34" charset="0"/>
              </a:rPr>
              <a:t>в </a:t>
            </a:r>
            <a:r>
              <a:rPr lang="ru-RU" dirty="0">
                <a:ea typeface="Verdana" panose="020B0604030504040204" pitchFamily="34" charset="0"/>
              </a:rPr>
              <a:t>неотложной или экстренной форме либо вследствие аварии, обстоятельств непреодолимой силы, для предупреждения </a:t>
            </a:r>
            <a:r>
              <a:rPr lang="ru-RU" dirty="0" smtClean="0">
                <a:ea typeface="Verdana" panose="020B0604030504040204" pitchFamily="34" charset="0"/>
              </a:rPr>
              <a:t>и </a:t>
            </a:r>
            <a:r>
              <a:rPr lang="ru-RU" dirty="0">
                <a:ea typeface="Verdana" panose="020B0604030504040204" pitchFamily="34" charset="0"/>
              </a:rPr>
              <a:t>(или) ликвидации чрезвычайной ситуации, </a:t>
            </a:r>
            <a:r>
              <a:rPr lang="ru-RU" dirty="0" smtClean="0">
                <a:ea typeface="Verdana" panose="020B0604030504040204" pitchFamily="34" charset="0"/>
              </a:rPr>
              <a:t>в </a:t>
            </a:r>
            <a:r>
              <a:rPr lang="ru-RU" dirty="0">
                <a:ea typeface="Verdana" panose="020B0604030504040204" pitchFamily="34" charset="0"/>
              </a:rPr>
              <a:t>целях проведения специальной военной операции, мобилизационной подготовки, мобилизации, осуществления деятельности на территории, </a:t>
            </a:r>
            <a:r>
              <a:rPr lang="ru-RU" dirty="0" smtClean="0">
                <a:ea typeface="Verdana" panose="020B0604030504040204" pitchFamily="34" charset="0"/>
              </a:rPr>
              <a:t>на </a:t>
            </a:r>
            <a:r>
              <a:rPr lang="ru-RU" dirty="0">
                <a:ea typeface="Verdana" panose="020B0604030504040204" pitchFamily="34" charset="0"/>
              </a:rPr>
              <a:t>которой введено военное положение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15341" y="1649445"/>
            <a:ext cx="1120194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ea typeface="Verdana" panose="020B0604030504040204" pitchFamily="34" charset="0"/>
              </a:rPr>
              <a:t>Ввиду </a:t>
            </a:r>
            <a:r>
              <a:rPr lang="ru-RU" dirty="0" smtClean="0"/>
              <a:t>его </a:t>
            </a:r>
            <a:r>
              <a:rPr lang="ru-RU" dirty="0"/>
              <a:t>несовместимости с товарами, на которых размещаются другие товарные знаки и необходимости обеспечения взаимодействия закупаемого товара с товарами, используемыми </a:t>
            </a:r>
            <a:r>
              <a:rPr lang="ru-RU" dirty="0" smtClean="0"/>
              <a:t>заказчиком.</a:t>
            </a:r>
          </a:p>
          <a:p>
            <a:pPr algn="just"/>
            <a:r>
              <a:rPr lang="ru-RU" b="1" dirty="0" smtClean="0">
                <a:ea typeface="Verdana" panose="020B0604030504040204" pitchFamily="34" charset="0"/>
              </a:rPr>
              <a:t>За исключением </a:t>
            </a:r>
            <a:r>
              <a:rPr lang="ru-RU" dirty="0" smtClean="0">
                <a:ea typeface="Verdana" panose="020B0604030504040204" pitchFamily="34" charset="0"/>
              </a:rPr>
              <a:t>закупки </a:t>
            </a:r>
            <a:r>
              <a:rPr lang="ru-RU" b="1" dirty="0" smtClean="0">
                <a:ea typeface="Verdana" panose="020B0604030504040204" pitchFamily="34" charset="0"/>
              </a:rPr>
              <a:t>товаров</a:t>
            </a:r>
            <a:r>
              <a:rPr lang="ru-RU" dirty="0" smtClean="0">
                <a:ea typeface="Verdana" panose="020B0604030504040204" pitchFamily="34" charset="0"/>
              </a:rPr>
              <a:t> из Перечня № 1:</a:t>
            </a:r>
          </a:p>
          <a:p>
            <a:pPr algn="just"/>
            <a:r>
              <a:rPr lang="ru-RU" b="1" dirty="0" smtClean="0">
                <a:ea typeface="Verdana" panose="020B0604030504040204" pitchFamily="34" charset="0"/>
              </a:rPr>
              <a:t>22</a:t>
            </a:r>
            <a:r>
              <a:rPr lang="ru-RU" dirty="0" smtClean="0">
                <a:ea typeface="Verdana" panose="020B0604030504040204" pitchFamily="34" charset="0"/>
              </a:rPr>
              <a:t>- инструменты рабочие сменные для станков или для ручного инструменты,</a:t>
            </a:r>
          </a:p>
          <a:p>
            <a:pPr algn="just"/>
            <a:r>
              <a:rPr lang="ru-RU" b="1" dirty="0" smtClean="0">
                <a:ea typeface="Verdana" panose="020B0604030504040204" pitchFamily="34" charset="0"/>
              </a:rPr>
              <a:t>23</a:t>
            </a:r>
            <a:r>
              <a:rPr lang="ru-RU" dirty="0" smtClean="0">
                <a:ea typeface="Verdana" panose="020B0604030504040204" pitchFamily="34" charset="0"/>
              </a:rPr>
              <a:t>- инструмент прочий,</a:t>
            </a:r>
          </a:p>
          <a:p>
            <a:pPr algn="just"/>
            <a:r>
              <a:rPr lang="ru-RU" b="1" dirty="0" smtClean="0">
                <a:ea typeface="Verdana" panose="020B0604030504040204" pitchFamily="34" charset="0"/>
              </a:rPr>
              <a:t>42-45</a:t>
            </a:r>
            <a:r>
              <a:rPr lang="ru-RU" dirty="0" smtClean="0">
                <a:ea typeface="Verdana" panose="020B0604030504040204" pitchFamily="34" charset="0"/>
              </a:rPr>
              <a:t>- краны на гусеничном ходу, машины самоходные и тележки, автопогрузчики, погрузчики прочие,</a:t>
            </a:r>
          </a:p>
          <a:p>
            <a:pPr algn="just"/>
            <a:r>
              <a:rPr lang="ru-RU" b="1" dirty="0" smtClean="0">
                <a:ea typeface="Verdana" panose="020B0604030504040204" pitchFamily="34" charset="0"/>
              </a:rPr>
              <a:t>69-75, 77-82 </a:t>
            </a:r>
            <a:r>
              <a:rPr lang="ru-RU" dirty="0" smtClean="0">
                <a:ea typeface="Verdana" panose="020B0604030504040204" pitchFamily="34" charset="0"/>
              </a:rPr>
              <a:t>– строительная техника,</a:t>
            </a:r>
          </a:p>
          <a:p>
            <a:pPr algn="just"/>
            <a:r>
              <a:rPr lang="ru-RU" b="1" dirty="0" smtClean="0">
                <a:ea typeface="Verdana" panose="020B0604030504040204" pitchFamily="34" charset="0"/>
              </a:rPr>
              <a:t>83-86</a:t>
            </a:r>
            <a:r>
              <a:rPr lang="ru-RU" dirty="0" smtClean="0">
                <a:ea typeface="Verdana" panose="020B0604030504040204" pitchFamily="34" charset="0"/>
              </a:rPr>
              <a:t>- печи хлебопекарные, оборудование для промышленного приготовления пищи, машины для переработки мяса, овощей, теста, оборудование для производства хлебобулочных изделий,</a:t>
            </a:r>
          </a:p>
          <a:p>
            <a:pPr algn="just"/>
            <a:r>
              <a:rPr lang="ru-RU" b="1" dirty="0" smtClean="0">
                <a:ea typeface="Verdana" panose="020B0604030504040204" pitchFamily="34" charset="0"/>
              </a:rPr>
              <a:t>93-116</a:t>
            </a:r>
            <a:r>
              <a:rPr lang="ru-RU" dirty="0" smtClean="0">
                <a:ea typeface="Verdana" panose="020B0604030504040204" pitchFamily="34" charset="0"/>
              </a:rPr>
              <a:t>- </a:t>
            </a:r>
            <a:r>
              <a:rPr lang="ru-RU" dirty="0" err="1" smtClean="0">
                <a:ea typeface="Verdana" panose="020B0604030504040204" pitchFamily="34" charset="0"/>
              </a:rPr>
              <a:t>спецавтотранспорт</a:t>
            </a:r>
            <a:r>
              <a:rPr lang="ru-RU" dirty="0" smtClean="0">
                <a:ea typeface="Verdana" panose="020B0604030504040204" pitchFamily="34" charset="0"/>
              </a:rPr>
              <a:t>.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15340" y="1222380"/>
            <a:ext cx="5034966" cy="45431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15338" y="1260157"/>
            <a:ext cx="82368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ea typeface="Verdana" panose="020B0604030504040204" pitchFamily="34" charset="0"/>
              </a:rPr>
              <a:t>Закупка товара определенного товарного знака</a:t>
            </a:r>
            <a:endParaRPr lang="ru-RU" b="1" dirty="0">
              <a:ea typeface="Verdana" panose="020B0604030504040204" pitchFamily="34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415339" y="4746817"/>
            <a:ext cx="5034967" cy="45431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415338" y="4784143"/>
            <a:ext cx="69141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ea typeface="Verdana" panose="020B0604030504040204" pitchFamily="34" charset="0"/>
              </a:rPr>
              <a:t>Закупка в целях оказания медицинской помощи</a:t>
            </a:r>
            <a:endParaRPr lang="ru-RU" b="1" dirty="0">
              <a:ea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14495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0402" y="3705253"/>
            <a:ext cx="4429350" cy="3118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0803" y="-39148"/>
            <a:ext cx="10330923" cy="1059596"/>
          </a:xfrm>
        </p:spPr>
        <p:txBody>
          <a:bodyPr lIns="0" tIns="0" rIns="0" bIns="0"/>
          <a:lstStyle/>
          <a:p>
            <a:pPr>
              <a:lnSpc>
                <a:spcPct val="100000"/>
              </a:lnSpc>
            </a:pPr>
            <a:r>
              <a:rPr lang="ru-RU" sz="2800" b="1" dirty="0" smtClean="0">
                <a:solidFill>
                  <a:srgbClr val="7000FF"/>
                </a:solidFill>
                <a:latin typeface="SB Sans Display"/>
                <a:cs typeface="SB Sans Display"/>
              </a:rPr>
              <a:t>ИСКЛЮЧЕНИЯ ДЛЯ ПРОГРАММНОГО ОБЕСПЕЧЕНИЯ</a:t>
            </a:r>
            <a:endParaRPr lang="ru-RU" sz="2800" b="1" dirty="0">
              <a:solidFill>
                <a:srgbClr val="7000FF"/>
              </a:solidFill>
              <a:latin typeface="SB Sans Display"/>
              <a:cs typeface="SB Sans Display"/>
            </a:endParaRPr>
          </a:p>
        </p:txBody>
      </p:sp>
      <p:pic>
        <p:nvPicPr>
          <p:cNvPr id="14" name="Google Shape;92;p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10803" y="1110580"/>
            <a:ext cx="11287125" cy="142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" descr="Сбербанк-АСТ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4506" y="268965"/>
            <a:ext cx="2125662" cy="409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125078" y="725108"/>
            <a:ext cx="97194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SB Sans Text Light" panose="020B0303040504020904"/>
              </a:rPr>
              <a:t>Случаи неприменение запрета для ПО и как это обосновать</a:t>
            </a:r>
            <a:endParaRPr lang="ru-RU" dirty="0">
              <a:latin typeface="SB Sans Text Light" panose="020B0303040504020904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36470" y="1267134"/>
            <a:ext cx="10761458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ea typeface="Verdana" panose="020B0604030504040204" pitchFamily="34" charset="0"/>
              </a:rPr>
              <a:t>В </a:t>
            </a:r>
            <a:r>
              <a:rPr lang="ru-RU" sz="2000" b="1" dirty="0" smtClean="0">
                <a:solidFill>
                  <a:srgbClr val="469C8F"/>
                </a:solidFill>
                <a:ea typeface="Verdana" panose="020B0604030504040204" pitchFamily="34" charset="0"/>
              </a:rPr>
              <a:t>реестрах </a:t>
            </a:r>
            <a:r>
              <a:rPr lang="ru-RU" sz="2000" b="1" dirty="0">
                <a:solidFill>
                  <a:srgbClr val="469C8F"/>
                </a:solidFill>
                <a:ea typeface="Verdana" panose="020B0604030504040204" pitchFamily="34" charset="0"/>
              </a:rPr>
              <a:t>отсутствуют сведения </a:t>
            </a:r>
            <a:r>
              <a:rPr lang="ru-RU" dirty="0">
                <a:ea typeface="Verdana" panose="020B0604030504040204" pitchFamily="34" charset="0"/>
              </a:rPr>
              <a:t>о программном обеспечении, соответствующем </a:t>
            </a:r>
            <a:r>
              <a:rPr lang="ru-RU" sz="2000" b="1" dirty="0">
                <a:solidFill>
                  <a:srgbClr val="469C8F"/>
                </a:solidFill>
                <a:ea typeface="Verdana" panose="020B0604030504040204" pitchFamily="34" charset="0"/>
              </a:rPr>
              <a:t>тому же классу </a:t>
            </a:r>
            <a:r>
              <a:rPr lang="ru-RU" dirty="0">
                <a:ea typeface="Verdana" panose="020B0604030504040204" pitchFamily="34" charset="0"/>
              </a:rPr>
              <a:t>программного обеспечения, что и программное обеспечение, планируемое к закупке</a:t>
            </a:r>
            <a:r>
              <a:rPr lang="ru-RU" dirty="0" smtClean="0">
                <a:ea typeface="Verdana" panose="020B0604030504040204" pitchFamily="34" charset="0"/>
              </a:rPr>
              <a:t>;</a:t>
            </a:r>
          </a:p>
          <a:p>
            <a:pPr algn="just"/>
            <a:endParaRPr lang="ru-RU" dirty="0">
              <a:ea typeface="Verdana" panose="020B0604030504040204" pitchFamily="34" charset="0"/>
            </a:endParaRPr>
          </a:p>
          <a:p>
            <a:pPr algn="just"/>
            <a:r>
              <a:rPr lang="ru-RU" sz="2000" b="1" dirty="0" smtClean="0">
                <a:solidFill>
                  <a:srgbClr val="469C8F"/>
                </a:solidFill>
                <a:ea typeface="Verdana" panose="020B0604030504040204" pitchFamily="34" charset="0"/>
              </a:rPr>
              <a:t>Программное </a:t>
            </a:r>
            <a:r>
              <a:rPr lang="ru-RU" sz="2000" b="1" dirty="0">
                <a:solidFill>
                  <a:srgbClr val="469C8F"/>
                </a:solidFill>
                <a:ea typeface="Verdana" panose="020B0604030504040204" pitchFamily="34" charset="0"/>
              </a:rPr>
              <a:t>обеспечение</a:t>
            </a:r>
            <a:r>
              <a:rPr lang="ru-RU" dirty="0">
                <a:ea typeface="Verdana" panose="020B0604030504040204" pitchFamily="34" charset="0"/>
              </a:rPr>
              <a:t>, сведения о котором включены в реестр и которое соответствует тому же классу программного обеспечения, </a:t>
            </a:r>
            <a:r>
              <a:rPr lang="ru-RU" sz="2000" b="1" dirty="0">
                <a:solidFill>
                  <a:srgbClr val="469C8F"/>
                </a:solidFill>
                <a:ea typeface="Verdana" panose="020B0604030504040204" pitchFamily="34" charset="0"/>
              </a:rPr>
              <a:t>не соответствует установленным заказчиком требованиям </a:t>
            </a:r>
            <a:r>
              <a:rPr lang="ru-RU" dirty="0">
                <a:ea typeface="Verdana" panose="020B0604030504040204" pitchFamily="34" charset="0"/>
              </a:rPr>
              <a:t>к планируемому к закупке программному обеспечению</a:t>
            </a:r>
            <a:r>
              <a:rPr lang="ru-RU" dirty="0" smtClean="0">
                <a:ea typeface="Verdana" panose="020B0604030504040204" pitchFamily="34" charset="0"/>
              </a:rPr>
              <a:t>.</a:t>
            </a:r>
            <a:endParaRPr lang="ru-RU" dirty="0">
              <a:ea typeface="Verdana" panose="020B060403050404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0802" y="3516980"/>
            <a:ext cx="11287125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44A3DA"/>
                </a:solidFill>
                <a:ea typeface="Verdana" panose="020B0604030504040204" pitchFamily="34" charset="0"/>
              </a:rPr>
              <a:t>Обоснование невозможности соблюдения запрета: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 smtClean="0">
                <a:ea typeface="Verdana" panose="020B0604030504040204" pitchFamily="34" charset="0"/>
              </a:rPr>
              <a:t>обстоятельства</a:t>
            </a:r>
            <a:r>
              <a:rPr lang="ru-RU" sz="2000" dirty="0">
                <a:ea typeface="Verdana" panose="020B0604030504040204" pitchFamily="34" charset="0"/>
              </a:rPr>
              <a:t>, вызвавшие невозможность приобретения отечественного </a:t>
            </a:r>
            <a:r>
              <a:rPr lang="ru-RU" sz="2000" dirty="0" smtClean="0">
                <a:ea typeface="Verdana" panose="020B0604030504040204" pitchFamily="34" charset="0"/>
              </a:rPr>
              <a:t/>
            </a:r>
            <a:br>
              <a:rPr lang="ru-RU" sz="2000" dirty="0" smtClean="0">
                <a:ea typeface="Verdana" panose="020B0604030504040204" pitchFamily="34" charset="0"/>
              </a:rPr>
            </a:br>
            <a:r>
              <a:rPr lang="ru-RU" sz="2000" dirty="0" smtClean="0">
                <a:ea typeface="Verdana" panose="020B0604030504040204" pitchFamily="34" charset="0"/>
              </a:rPr>
              <a:t>или евразийского </a:t>
            </a:r>
            <a:r>
              <a:rPr lang="ru-RU" sz="2000" dirty="0">
                <a:ea typeface="Verdana" panose="020B0604030504040204" pitchFamily="34" charset="0"/>
              </a:rPr>
              <a:t>ПО;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 smtClean="0">
                <a:ea typeface="Verdana" panose="020B0604030504040204" pitchFamily="34" charset="0"/>
              </a:rPr>
              <a:t>класс </a:t>
            </a:r>
            <a:r>
              <a:rPr lang="ru-RU" sz="2000" dirty="0">
                <a:ea typeface="Verdana" panose="020B0604030504040204" pitchFamily="34" charset="0"/>
              </a:rPr>
              <a:t>приобретаемого ПО;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>
                <a:ea typeface="Verdana" panose="020B0604030504040204" pitchFamily="34" charset="0"/>
              </a:rPr>
              <a:t>технические, эксплуатационные, функциональные, технологические, </a:t>
            </a:r>
            <a:r>
              <a:rPr lang="ru-RU" sz="2000" dirty="0" smtClean="0">
                <a:ea typeface="Verdana" panose="020B0604030504040204" pitchFamily="34" charset="0"/>
              </a:rPr>
              <a:t/>
            </a:r>
            <a:br>
              <a:rPr lang="ru-RU" sz="2000" dirty="0" smtClean="0">
                <a:ea typeface="Verdana" panose="020B0604030504040204" pitchFamily="34" charset="0"/>
              </a:rPr>
            </a:br>
            <a:r>
              <a:rPr lang="ru-RU" sz="2000" dirty="0" smtClean="0">
                <a:ea typeface="Verdana" panose="020B0604030504040204" pitchFamily="34" charset="0"/>
              </a:rPr>
              <a:t>информационные </a:t>
            </a:r>
            <a:r>
              <a:rPr lang="ru-RU" sz="2000" dirty="0">
                <a:ea typeface="Verdana" panose="020B0604030504040204" pitchFamily="34" charset="0"/>
              </a:rPr>
              <a:t>характеристики продукта, планируемого к закупке;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>
                <a:ea typeface="Verdana" panose="020B0604030504040204" pitchFamily="34" charset="0"/>
              </a:rPr>
              <a:t>характеристики, по которым ПО из реестров не соответствует </a:t>
            </a:r>
            <a:r>
              <a:rPr lang="ru-RU" sz="2000" dirty="0" smtClean="0">
                <a:ea typeface="Verdana" panose="020B0604030504040204" pitchFamily="34" charset="0"/>
              </a:rPr>
              <a:t/>
            </a:r>
            <a:br>
              <a:rPr lang="ru-RU" sz="2000" dirty="0" smtClean="0">
                <a:ea typeface="Verdana" panose="020B0604030504040204" pitchFamily="34" charset="0"/>
              </a:rPr>
            </a:br>
            <a:r>
              <a:rPr lang="ru-RU" sz="2000" dirty="0" smtClean="0">
                <a:ea typeface="Verdana" panose="020B0604030504040204" pitchFamily="34" charset="0"/>
              </a:rPr>
              <a:t>установленным заказчиком требованиям </a:t>
            </a:r>
            <a:r>
              <a:rPr lang="ru-RU" sz="2000" b="1" dirty="0" smtClean="0">
                <a:solidFill>
                  <a:srgbClr val="469C8F"/>
                </a:solidFill>
                <a:ea typeface="Verdana" panose="020B0604030504040204" pitchFamily="34" charset="0"/>
              </a:rPr>
              <a:t>(при 2 случае)</a:t>
            </a:r>
            <a:r>
              <a:rPr lang="ru-RU" sz="2000" b="1" dirty="0" smtClean="0">
                <a:ea typeface="Verdana" panose="020B0604030504040204" pitchFamily="34" charset="0"/>
              </a:rPr>
              <a:t>.</a:t>
            </a:r>
            <a:r>
              <a:rPr lang="ru-RU" dirty="0">
                <a:ea typeface="Verdana" panose="020B0604030504040204" pitchFamily="34" charset="0"/>
              </a:rPr>
              <a:t/>
            </a:r>
            <a:br>
              <a:rPr lang="ru-RU" dirty="0">
                <a:ea typeface="Verdana" panose="020B0604030504040204" pitchFamily="34" charset="0"/>
              </a:rPr>
            </a:br>
            <a:endParaRPr lang="ru-RU" dirty="0">
              <a:ea typeface="Verdana" panose="020B0604030504040204" pitchFamily="34" charset="0"/>
            </a:endParaRPr>
          </a:p>
        </p:txBody>
      </p:sp>
      <p:pic>
        <p:nvPicPr>
          <p:cNvPr id="9" name="Picture 2" descr="Picture background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303"/>
          <a:stretch/>
        </p:blipFill>
        <p:spPr bwMode="auto">
          <a:xfrm>
            <a:off x="210803" y="1215000"/>
            <a:ext cx="525667" cy="721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Picture background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88" r="34027"/>
          <a:stretch/>
        </p:blipFill>
        <p:spPr bwMode="auto">
          <a:xfrm>
            <a:off x="210803" y="2078588"/>
            <a:ext cx="525667" cy="739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8247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0803" y="-39148"/>
            <a:ext cx="10330923" cy="1059596"/>
          </a:xfrm>
        </p:spPr>
        <p:txBody>
          <a:bodyPr lIns="0" tIns="0" rIns="0" bIns="0"/>
          <a:lstStyle/>
          <a:p>
            <a:pPr>
              <a:lnSpc>
                <a:spcPct val="100000"/>
              </a:lnSpc>
            </a:pPr>
            <a:r>
              <a:rPr lang="ru-RU" sz="2800" b="1" dirty="0">
                <a:solidFill>
                  <a:srgbClr val="7000FF"/>
                </a:solidFill>
                <a:latin typeface="SB Sans Display"/>
                <a:cs typeface="SB Sans Display"/>
              </a:rPr>
              <a:t>ОГРАНИЧЕНИЕ</a:t>
            </a:r>
          </a:p>
        </p:txBody>
      </p:sp>
      <p:pic>
        <p:nvPicPr>
          <p:cNvPr id="14" name="Google Shape;92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10803" y="1110580"/>
            <a:ext cx="11287125" cy="142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" descr="Сбербанк-АСТ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4506" y="268965"/>
            <a:ext cx="2125662" cy="409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125078" y="725108"/>
            <a:ext cx="97194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SB Sans Text Light" panose="020B0303040504020904"/>
              </a:rPr>
              <a:t>На </a:t>
            </a:r>
            <a:r>
              <a:rPr lang="ru-RU" dirty="0">
                <a:latin typeface="SB Sans Text Light" panose="020B0303040504020904"/>
              </a:rPr>
              <a:t>закупку </a:t>
            </a:r>
            <a:r>
              <a:rPr lang="ru-RU" dirty="0" smtClean="0">
                <a:latin typeface="SB Sans Text Light" panose="020B0303040504020904"/>
              </a:rPr>
              <a:t>иностранных товаров, </a:t>
            </a:r>
            <a:r>
              <a:rPr lang="ru-RU" dirty="0">
                <a:latin typeface="SB Sans Text Light" panose="020B0303040504020904"/>
              </a:rPr>
              <a:t>а также работ (услуг), </a:t>
            </a:r>
            <a:r>
              <a:rPr lang="ru-RU" dirty="0" smtClean="0">
                <a:latin typeface="SB Sans Text Light" panose="020B0303040504020904"/>
              </a:rPr>
              <a:t>выполняемых иностранными лицами</a:t>
            </a:r>
            <a:endParaRPr lang="ru-RU" dirty="0">
              <a:latin typeface="SB Sans Text Light" panose="020B0303040504020904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13161" y="6512944"/>
            <a:ext cx="7978839" cy="345056"/>
          </a:xfrm>
          <a:prstGeom prst="rect">
            <a:avLst/>
          </a:prstGeom>
          <a:solidFill>
            <a:srgbClr val="BEC5D5"/>
          </a:solidFill>
          <a:ln>
            <a:solidFill>
              <a:srgbClr val="BEC5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366078" y="1215000"/>
            <a:ext cx="11434256" cy="362916"/>
          </a:xfrm>
          <a:prstGeom prst="roundRect">
            <a:avLst/>
          </a:prstGeom>
          <a:solidFill>
            <a:srgbClr val="E8D9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661"/>
              </a:spcBef>
              <a:buSzPct val="100000"/>
              <a:defRPr/>
            </a:pPr>
            <a:r>
              <a:rPr lang="ru-RU" sz="1600" dirty="0" smtClean="0">
                <a:solidFill>
                  <a:schemeClr val="tx1"/>
                </a:solidFill>
                <a:ea typeface="Gill Sans SemiBold"/>
                <a:cs typeface="Helvetica" pitchFamily="34" charset="0"/>
                <a:sym typeface="Gill Sans SemiBold"/>
              </a:rPr>
              <a:t>Устанавливается при проведении закупок любым способом, в том числе при проведении закупки у единственного поставщика.</a:t>
            </a:r>
            <a:endParaRPr lang="ru-RU" sz="1600" dirty="0">
              <a:solidFill>
                <a:schemeClr val="tx1"/>
              </a:solidFill>
              <a:ea typeface="Gill Sans SemiBold"/>
              <a:cs typeface="Helvetica" pitchFamily="34" charset="0"/>
              <a:sym typeface="Gill Sans SemiBold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5"/>
          <a:srcRect l="8420" b="1305"/>
          <a:stretch/>
        </p:blipFill>
        <p:spPr>
          <a:xfrm>
            <a:off x="0" y="5053371"/>
            <a:ext cx="4213161" cy="180493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6"/>
          <a:srcRect l="2726"/>
          <a:stretch/>
        </p:blipFill>
        <p:spPr>
          <a:xfrm>
            <a:off x="0" y="4405729"/>
            <a:ext cx="2092659" cy="1593566"/>
          </a:xfrm>
          <a:prstGeom prst="rect">
            <a:avLst/>
          </a:prstGeom>
        </p:spPr>
      </p:pic>
      <p:sp>
        <p:nvSpPr>
          <p:cNvPr id="21" name="Скругленный прямоугольник 20"/>
          <p:cNvSpPr/>
          <p:nvPr/>
        </p:nvSpPr>
        <p:spPr>
          <a:xfrm>
            <a:off x="515492" y="1676127"/>
            <a:ext cx="11135427" cy="2637207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661"/>
              </a:spcBef>
              <a:buSzPct val="100000"/>
              <a:defRPr/>
            </a:pPr>
            <a:endParaRPr lang="ru-RU" sz="1600" dirty="0">
              <a:solidFill>
                <a:schemeClr val="bg1"/>
              </a:solidFill>
              <a:latin typeface="SB Sans Text Light"/>
              <a:ea typeface="Gill Sans SemiBold"/>
              <a:cs typeface="Helvetica" pitchFamily="34" charset="0"/>
              <a:sym typeface="Gill Sans SemiBold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64907" y="1697066"/>
            <a:ext cx="11135427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Не допускается:</a:t>
            </a:r>
            <a:endParaRPr lang="ru-RU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заключение </a:t>
            </a:r>
            <a:r>
              <a:rPr lang="ru-RU" dirty="0"/>
              <a:t>договора поставки </a:t>
            </a:r>
            <a:r>
              <a:rPr lang="ru-RU" dirty="0" smtClean="0"/>
              <a:t>товара иностранного </a:t>
            </a:r>
            <a:r>
              <a:rPr lang="ru-RU" dirty="0"/>
              <a:t>происхождения, если подана и признана соответствующей заявка </a:t>
            </a:r>
            <a:r>
              <a:rPr lang="ru-RU" dirty="0" smtClean="0"/>
              <a:t>с товаром </a:t>
            </a:r>
            <a:r>
              <a:rPr lang="ru-RU" dirty="0"/>
              <a:t>российского происхождения;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замена </a:t>
            </a:r>
            <a:r>
              <a:rPr lang="ru-RU" dirty="0"/>
              <a:t>товара при исполнении договора на товар иностранного происхождения, в отношении которого установлено ограничение, если договор предусматривает поставку товара российского происхождения;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заключение </a:t>
            </a:r>
            <a:r>
              <a:rPr lang="ru-RU" dirty="0"/>
              <a:t>договора с иностранным </a:t>
            </a:r>
            <a:r>
              <a:rPr lang="ru-RU" dirty="0" smtClean="0"/>
              <a:t>лицом, </a:t>
            </a:r>
            <a:r>
              <a:rPr lang="ru-RU" dirty="0"/>
              <a:t>если подана и признана соответствующей заявка российского лица;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перемена </a:t>
            </a:r>
            <a:r>
              <a:rPr lang="ru-RU" dirty="0"/>
              <a:t>российского подрядчика (исполнителя) на иностранное лицо, зарегистрированное на территории иностранного государства, в отношении которого установлено ограничение.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4738187" y="4612836"/>
            <a:ext cx="675974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Применяется для товаров из Перечня № 2:</a:t>
            </a:r>
          </a:p>
          <a:p>
            <a:r>
              <a:rPr lang="ru-RU" sz="2000" b="1" dirty="0">
                <a:solidFill>
                  <a:srgbClr val="7000FF"/>
                </a:solidFill>
              </a:rPr>
              <a:t>1-419</a:t>
            </a:r>
            <a:r>
              <a:rPr lang="ru-RU" dirty="0"/>
              <a:t> – промышленные товары, мед изделия, радиоэлектронная </a:t>
            </a:r>
            <a:r>
              <a:rPr lang="ru-RU" dirty="0" smtClean="0"/>
              <a:t>продукция из перечней ПП РФ № 617, 102,878;</a:t>
            </a:r>
            <a:endParaRPr lang="ru-RU" dirty="0"/>
          </a:p>
          <a:p>
            <a:r>
              <a:rPr lang="ru-RU" sz="2000" b="1" dirty="0">
                <a:solidFill>
                  <a:srgbClr val="22A43A"/>
                </a:solidFill>
              </a:rPr>
              <a:t>420 </a:t>
            </a:r>
            <a:r>
              <a:rPr lang="ru-RU" dirty="0"/>
              <a:t>– </a:t>
            </a:r>
            <a:r>
              <a:rPr lang="ru-RU" dirty="0" smtClean="0"/>
              <a:t>лекарственные препараты из ЖНВЛП (ПП РФ № 1289);</a:t>
            </a:r>
            <a:endParaRPr lang="ru-RU" dirty="0"/>
          </a:p>
          <a:p>
            <a:r>
              <a:rPr lang="ru-RU" sz="2000" b="1" dirty="0">
                <a:solidFill>
                  <a:srgbClr val="7000FF"/>
                </a:solidFill>
              </a:rPr>
              <a:t>421-449</a:t>
            </a:r>
            <a:r>
              <a:rPr lang="ru-RU" dirty="0"/>
              <a:t> – пищевые </a:t>
            </a:r>
            <a:r>
              <a:rPr lang="ru-RU" dirty="0" smtClean="0"/>
              <a:t>продукты (ПП РФ № 832).</a:t>
            </a:r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658264" y="4546121"/>
            <a:ext cx="6694098" cy="1636375"/>
          </a:xfrm>
          <a:prstGeom prst="roundRect">
            <a:avLst/>
          </a:prstGeom>
          <a:noFill/>
          <a:ln>
            <a:solidFill>
              <a:srgbClr val="37F22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Волна 7"/>
          <p:cNvSpPr/>
          <p:nvPr/>
        </p:nvSpPr>
        <p:spPr>
          <a:xfrm>
            <a:off x="8764048" y="1520737"/>
            <a:ext cx="3110993" cy="624585"/>
          </a:xfrm>
          <a:prstGeom prst="wave">
            <a:avLst/>
          </a:prstGeom>
          <a:solidFill>
            <a:srgbClr val="7000FF"/>
          </a:solidFill>
          <a:ln w="3810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Механизм «второй лишний»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11844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0803" y="-39148"/>
            <a:ext cx="10330923" cy="1059596"/>
          </a:xfrm>
        </p:spPr>
        <p:txBody>
          <a:bodyPr lIns="0" tIns="0" rIns="0" bIns="0"/>
          <a:lstStyle/>
          <a:p>
            <a:pPr>
              <a:lnSpc>
                <a:spcPct val="100000"/>
              </a:lnSpc>
            </a:pPr>
            <a:r>
              <a:rPr lang="ru-RU" sz="2800" b="1" dirty="0" smtClean="0">
                <a:solidFill>
                  <a:srgbClr val="7000FF"/>
                </a:solidFill>
                <a:latin typeface="SB Sans Display"/>
                <a:cs typeface="SB Sans Display"/>
              </a:rPr>
              <a:t>МЕХАНИЗМ «ВТОРОЙ ЛИШНИЙ»</a:t>
            </a:r>
            <a:endParaRPr lang="ru-RU" sz="2800" b="1" dirty="0">
              <a:solidFill>
                <a:srgbClr val="7000FF"/>
              </a:solidFill>
              <a:latin typeface="SB Sans Display"/>
              <a:cs typeface="SB Sans Display"/>
            </a:endParaRPr>
          </a:p>
        </p:txBody>
      </p:sp>
      <p:pic>
        <p:nvPicPr>
          <p:cNvPr id="14" name="Google Shape;92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10803" y="1110580"/>
            <a:ext cx="11287125" cy="142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" descr="Сбербанк-АСТ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4506" y="268965"/>
            <a:ext cx="2125662" cy="409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125078" y="725108"/>
            <a:ext cx="97194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SB Sans Text Light" panose="020B0303040504020904"/>
              </a:rPr>
              <a:t>Что учесть при рассмотрении заявок</a:t>
            </a:r>
            <a:endParaRPr lang="ru-RU" dirty="0">
              <a:latin typeface="SB Sans Text Light" panose="020B0303040504020904"/>
            </a:endParaRPr>
          </a:p>
        </p:txBody>
      </p:sp>
      <p:pic>
        <p:nvPicPr>
          <p:cNvPr id="11" name="Picture 2" descr="https://catherineasquithgallery.com/uploads/posts/2021-03/1614563217_18-p-kartinka-cheloveka-na-belom-fone-21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0" r="79047"/>
          <a:stretch/>
        </p:blipFill>
        <p:spPr bwMode="auto">
          <a:xfrm>
            <a:off x="1271537" y="1571522"/>
            <a:ext cx="1387642" cy="3806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https://catherineasquithgallery.com/uploads/posts/2021-03/1614563217_18-p-kartinka-cheloveka-na-belom-fone-21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32" t="632" r="63415" b="-632"/>
          <a:stretch/>
        </p:blipFill>
        <p:spPr bwMode="auto">
          <a:xfrm>
            <a:off x="4032664" y="1571520"/>
            <a:ext cx="1387642" cy="3806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s://catherineasquithgallery.com/uploads/posts/2021-03/1614563217_18-p-kartinka-cheloveka-na-belom-fone-21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15" t="1264" r="34832" b="-1264"/>
          <a:stretch/>
        </p:blipFill>
        <p:spPr bwMode="auto">
          <a:xfrm>
            <a:off x="6688955" y="1571520"/>
            <a:ext cx="1387642" cy="3806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https://catherineasquithgallery.com/uploads/posts/2021-03/1614563217_18-p-kartinka-cheloveka-na-belom-fone-21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721" t="-632" r="19826" b="632"/>
          <a:stretch/>
        </p:blipFill>
        <p:spPr bwMode="auto">
          <a:xfrm>
            <a:off x="9187111" y="1571522"/>
            <a:ext cx="1387642" cy="3806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Объект 2"/>
          <p:cNvSpPr>
            <a:spLocks noGrp="1"/>
          </p:cNvSpPr>
          <p:nvPr>
            <p:ph idx="1"/>
          </p:nvPr>
        </p:nvSpPr>
        <p:spPr>
          <a:xfrm>
            <a:off x="430945" y="5378027"/>
            <a:ext cx="3081047" cy="962527"/>
          </a:xfrm>
        </p:spPr>
        <p:txBody>
          <a:bodyPr>
            <a:normAutofit lnSpcReduction="10000"/>
          </a:bodyPr>
          <a:lstStyle/>
          <a:p>
            <a:pPr marL="0" indent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dirty="0" smtClean="0">
                <a:solidFill>
                  <a:srgbClr val="7000F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Армения</a:t>
            </a:r>
          </a:p>
          <a:p>
            <a:pPr marL="0" indent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dirty="0" smtClean="0">
                <a:latin typeface="Verdana" panose="020B0604030504040204" pitchFamily="34" charset="0"/>
                <a:ea typeface="Verdana" panose="020B0604030504040204" pitchFamily="34" charset="0"/>
              </a:rPr>
              <a:t>Есть реестровая запись</a:t>
            </a:r>
          </a:p>
          <a:p>
            <a:pPr marL="0" indent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sz="1800" b="1" dirty="0" smtClean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2" name="Объект 2"/>
          <p:cNvSpPr txBox="1">
            <a:spLocks/>
          </p:cNvSpPr>
          <p:nvPr/>
        </p:nvSpPr>
        <p:spPr>
          <a:xfrm>
            <a:off x="3348147" y="5434174"/>
            <a:ext cx="2756676" cy="962527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182880" indent="-182880" algn="l" defTabSz="914400" rtl="0" eaLnBrk="1" latinLnBrk="0" hangingPunct="1">
              <a:lnSpc>
                <a:spcPct val="95000"/>
              </a:lnSpc>
              <a:spcBef>
                <a:spcPts val="1400"/>
              </a:spcBef>
              <a:spcAft>
                <a:spcPts val="200"/>
              </a:spcAft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spc="1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</a:pPr>
            <a:r>
              <a:rPr lang="ru-RU" sz="1800" b="1" dirty="0" smtClean="0">
                <a:solidFill>
                  <a:srgbClr val="22A43A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Россия</a:t>
            </a:r>
          </a:p>
          <a:p>
            <a:pPr marL="0" indent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</a:pPr>
            <a:r>
              <a:rPr lang="ru-RU" sz="1800" b="1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Нет реестровой записи</a:t>
            </a:r>
          </a:p>
          <a:p>
            <a:pPr marL="0" indent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</a:pPr>
            <a:endParaRPr lang="ru-RU" sz="1800" b="1" dirty="0" smtClean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indent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</a:pPr>
            <a:endParaRPr lang="ru-RU" sz="1800" b="1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3" name="Объект 2"/>
          <p:cNvSpPr txBox="1">
            <a:spLocks/>
          </p:cNvSpPr>
          <p:nvPr/>
        </p:nvSpPr>
        <p:spPr>
          <a:xfrm>
            <a:off x="6204964" y="5434175"/>
            <a:ext cx="2756676" cy="9625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lnSpc>
                <a:spcPct val="95000"/>
              </a:lnSpc>
              <a:spcBef>
                <a:spcPts val="1400"/>
              </a:spcBef>
              <a:spcAft>
                <a:spcPts val="200"/>
              </a:spcAft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spc="1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</a:pPr>
            <a:r>
              <a:rPr lang="ru-RU" sz="1800" b="1" dirty="0" smtClean="0">
                <a:solidFill>
                  <a:srgbClr val="7000F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Польша</a:t>
            </a:r>
          </a:p>
          <a:p>
            <a:pPr marL="0" indent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</a:pPr>
            <a:endParaRPr lang="ru-RU" sz="1800" b="1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4" name="Объект 2"/>
          <p:cNvSpPr txBox="1">
            <a:spLocks/>
          </p:cNvSpPr>
          <p:nvPr/>
        </p:nvSpPr>
        <p:spPr>
          <a:xfrm>
            <a:off x="8502594" y="5490323"/>
            <a:ext cx="2756676" cy="9625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lnSpc>
                <a:spcPct val="95000"/>
              </a:lnSpc>
              <a:spcBef>
                <a:spcPts val="1400"/>
              </a:spcBef>
              <a:spcAft>
                <a:spcPts val="200"/>
              </a:spcAft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spc="1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</a:pPr>
            <a:r>
              <a:rPr lang="ru-RU" sz="1800" b="1" dirty="0" smtClean="0">
                <a:solidFill>
                  <a:srgbClr val="22A43A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Германия</a:t>
            </a:r>
          </a:p>
          <a:p>
            <a:pPr marL="0" indent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</a:pPr>
            <a:endParaRPr lang="ru-RU" sz="1800" b="1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5" name="Умножение 24"/>
          <p:cNvSpPr/>
          <p:nvPr/>
        </p:nvSpPr>
        <p:spPr>
          <a:xfrm>
            <a:off x="6204964" y="2542674"/>
            <a:ext cx="2417668" cy="2149642"/>
          </a:xfrm>
          <a:prstGeom prst="mathMultiply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Умножение 25"/>
          <p:cNvSpPr/>
          <p:nvPr/>
        </p:nvSpPr>
        <p:spPr>
          <a:xfrm>
            <a:off x="8677757" y="2542674"/>
            <a:ext cx="2417668" cy="2149642"/>
          </a:xfrm>
          <a:prstGeom prst="mathMultiply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Умножение 26"/>
          <p:cNvSpPr/>
          <p:nvPr/>
        </p:nvSpPr>
        <p:spPr>
          <a:xfrm>
            <a:off x="3499771" y="2542674"/>
            <a:ext cx="2417668" cy="2149642"/>
          </a:xfrm>
          <a:prstGeom prst="mathMultiply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8692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Скругленный прямоугольник 20"/>
          <p:cNvSpPr/>
          <p:nvPr/>
        </p:nvSpPr>
        <p:spPr>
          <a:xfrm>
            <a:off x="210802" y="4647317"/>
            <a:ext cx="11512495" cy="63454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415337" y="4380698"/>
            <a:ext cx="9643063" cy="45431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10802" y="3257358"/>
            <a:ext cx="11512495" cy="933511"/>
          </a:xfrm>
          <a:prstGeom prst="roundRect">
            <a:avLst/>
          </a:prstGeom>
          <a:solidFill>
            <a:srgbClr val="E8D9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10802" y="1414396"/>
            <a:ext cx="11512495" cy="143537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0803" y="-39148"/>
            <a:ext cx="10330923" cy="1059596"/>
          </a:xfrm>
        </p:spPr>
        <p:txBody>
          <a:bodyPr lIns="0" tIns="0" rIns="0" bIns="0"/>
          <a:lstStyle/>
          <a:p>
            <a:pPr>
              <a:lnSpc>
                <a:spcPct val="100000"/>
              </a:lnSpc>
            </a:pPr>
            <a:r>
              <a:rPr lang="ru-RU" sz="2800" b="1" dirty="0" smtClean="0">
                <a:solidFill>
                  <a:srgbClr val="7000FF"/>
                </a:solidFill>
                <a:latin typeface="SB Sans Display"/>
                <a:cs typeface="SB Sans Display"/>
              </a:rPr>
              <a:t>ОГРАНИЧЕНИЕ НЕ ПРИМЕНЯЕТСЯ</a:t>
            </a:r>
            <a:endParaRPr lang="ru-RU" sz="2800" b="1" dirty="0">
              <a:solidFill>
                <a:srgbClr val="7000FF"/>
              </a:solidFill>
              <a:latin typeface="SB Sans Display"/>
              <a:cs typeface="SB Sans Display"/>
            </a:endParaRPr>
          </a:p>
        </p:txBody>
      </p:sp>
      <p:pic>
        <p:nvPicPr>
          <p:cNvPr id="14" name="Google Shape;92;p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10803" y="1110580"/>
            <a:ext cx="11287125" cy="142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" descr="Сбербанк-АСТ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4506" y="268965"/>
            <a:ext cx="2125662" cy="409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125078" y="725108"/>
            <a:ext cx="97194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SB Sans Text Light" panose="020B0303040504020904"/>
              </a:rPr>
              <a:t>Исключения из общих правил</a:t>
            </a:r>
            <a:endParaRPr lang="ru-RU" dirty="0">
              <a:latin typeface="SB Sans Text Light" panose="020B0303040504020904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15338" y="3452267"/>
            <a:ext cx="1120194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ea typeface="Verdana" panose="020B0604030504040204" pitchFamily="34" charset="0"/>
              </a:rPr>
              <a:t>К машинам и оборудованию, используемым заказчиком, в соответствии с технической документацией на указанные машины и оборудование. Но не применяется при закупке комплектующих к медицинским изделиям</a:t>
            </a:r>
            <a:endParaRPr lang="ru-RU" dirty="0">
              <a:ea typeface="Verdana" panose="020B060403050404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15341" y="1649445"/>
            <a:ext cx="112019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ea typeface="Verdana" panose="020B0604030504040204" pitchFamily="34" charset="0"/>
              </a:rPr>
              <a:t>Ввиду его </a:t>
            </a:r>
            <a:r>
              <a:rPr lang="ru-RU" dirty="0">
                <a:ea typeface="Verdana" panose="020B0604030504040204" pitchFamily="34" charset="0"/>
              </a:rPr>
              <a:t>несовместимости с товарами, на которых размещаются другие товарные знаки </a:t>
            </a:r>
            <a:r>
              <a:rPr lang="ru-RU" dirty="0" smtClean="0">
                <a:ea typeface="Verdana" panose="020B0604030504040204" pitchFamily="34" charset="0"/>
              </a:rPr>
              <a:t>и </a:t>
            </a:r>
            <a:r>
              <a:rPr lang="ru-RU" dirty="0">
                <a:ea typeface="Verdana" panose="020B0604030504040204" pitchFamily="34" charset="0"/>
              </a:rPr>
              <a:t>необходимости обеспечения взаимодействия закупаемого товара </a:t>
            </a:r>
            <a:r>
              <a:rPr lang="ru-RU" dirty="0" smtClean="0">
                <a:ea typeface="Verdana" panose="020B0604030504040204" pitchFamily="34" charset="0"/>
              </a:rPr>
              <a:t>с </a:t>
            </a:r>
            <a:r>
              <a:rPr lang="ru-RU" dirty="0">
                <a:ea typeface="Verdana" panose="020B0604030504040204" pitchFamily="34" charset="0"/>
              </a:rPr>
              <a:t>товарами, используемыми </a:t>
            </a:r>
            <a:r>
              <a:rPr lang="ru-RU" dirty="0" smtClean="0">
                <a:ea typeface="Verdana" panose="020B0604030504040204" pitchFamily="34" charset="0"/>
              </a:rPr>
              <a:t>заказчиком. </a:t>
            </a:r>
          </a:p>
          <a:p>
            <a:pPr algn="just"/>
            <a:r>
              <a:rPr lang="ru-RU" dirty="0">
                <a:ea typeface="Verdana" panose="020B0604030504040204" pitchFamily="34" charset="0"/>
              </a:rPr>
              <a:t>З</a:t>
            </a:r>
            <a:r>
              <a:rPr lang="ru-RU" dirty="0" smtClean="0">
                <a:ea typeface="Verdana" panose="020B0604030504040204" pitchFamily="34" charset="0"/>
              </a:rPr>
              <a:t>а </a:t>
            </a:r>
            <a:r>
              <a:rPr lang="ru-RU" dirty="0">
                <a:ea typeface="Verdana" panose="020B0604030504040204" pitchFamily="34" charset="0"/>
              </a:rPr>
              <a:t>исключением </a:t>
            </a:r>
            <a:r>
              <a:rPr lang="ru-RU" dirty="0" smtClean="0">
                <a:ea typeface="Verdana" panose="020B0604030504040204" pitchFamily="34" charset="0"/>
              </a:rPr>
              <a:t>закупок товара - Тест-полоски для определения содержания глюкозы в крови </a:t>
            </a:r>
            <a:br>
              <a:rPr lang="ru-RU" dirty="0" smtClean="0">
                <a:ea typeface="Verdana" panose="020B0604030504040204" pitchFamily="34" charset="0"/>
              </a:rPr>
            </a:br>
            <a:r>
              <a:rPr lang="ru-RU" dirty="0" smtClean="0">
                <a:ea typeface="Verdana" panose="020B0604030504040204" pitchFamily="34" charset="0"/>
              </a:rPr>
              <a:t>(позиция 358 перечня № 2). </a:t>
            </a:r>
            <a:endParaRPr lang="ru-RU" dirty="0">
              <a:ea typeface="Verdana" panose="020B0604030504040204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15339" y="1222380"/>
            <a:ext cx="5191377" cy="45431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15338" y="1260157"/>
            <a:ext cx="82368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ea typeface="Verdana" panose="020B0604030504040204" pitchFamily="34" charset="0"/>
              </a:rPr>
              <a:t>Закупка товара, определенного товарного знака</a:t>
            </a:r>
            <a:endParaRPr lang="ru-RU" b="1" dirty="0">
              <a:ea typeface="Verdana" panose="020B060403050404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15338" y="4798102"/>
            <a:ext cx="112019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В</a:t>
            </a:r>
            <a:r>
              <a:rPr lang="ru-RU" dirty="0" smtClean="0"/>
              <a:t> </a:t>
            </a:r>
            <a:r>
              <a:rPr lang="ru-RU" dirty="0"/>
              <a:t>целях обеспечения нужд спорта высших достижений</a:t>
            </a:r>
            <a:endParaRPr lang="ru-RU" dirty="0">
              <a:ea typeface="Verdana" panose="020B0604030504040204" pitchFamily="34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415339" y="3030203"/>
            <a:ext cx="5191377" cy="45431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415338" y="3067529"/>
            <a:ext cx="69141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ea typeface="Verdana" panose="020B0604030504040204" pitchFamily="34" charset="0"/>
              </a:rPr>
              <a:t>Закупка запасных частей и расходных материалов</a:t>
            </a:r>
            <a:endParaRPr lang="ru-RU" b="1" dirty="0">
              <a:ea typeface="Verdana" panose="020B0604030504040204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15337" y="4428770"/>
            <a:ext cx="1042511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ea typeface="Verdana" panose="020B0604030504040204" pitchFamily="34" charset="0"/>
              </a:rPr>
              <a:t>Закупка оружия спортивного огнестрельного, патронов, деталей (позиции 101, 102 Перечня 2)</a:t>
            </a:r>
            <a:endParaRPr lang="ru-RU" b="1" dirty="0">
              <a:ea typeface="Verdana" panose="020B0604030504040204" pitchFamily="34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210802" y="5659804"/>
            <a:ext cx="11512495" cy="813186"/>
          </a:xfrm>
          <a:prstGeom prst="roundRect">
            <a:avLst/>
          </a:prstGeom>
          <a:solidFill>
            <a:srgbClr val="FFE7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436517" y="5432648"/>
            <a:ext cx="7756988" cy="45431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415337" y="5474606"/>
            <a:ext cx="1042511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ea typeface="Verdana" panose="020B0604030504040204" pitchFamily="34" charset="0"/>
              </a:rPr>
              <a:t>Закупка запасных частей и деталей к оружию спортивному огнестрельному</a:t>
            </a:r>
            <a:endParaRPr lang="ru-RU" b="1" dirty="0">
              <a:ea typeface="Verdana" panose="020B0604030504040204" pitchFamily="34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15337" y="5941892"/>
            <a:ext cx="112019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Происходящему из иностранного государства</a:t>
            </a:r>
            <a:endParaRPr lang="ru-RU" dirty="0">
              <a:ea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97696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6288484" y="4034603"/>
            <a:ext cx="5443442" cy="1765834"/>
          </a:xfrm>
          <a:prstGeom prst="roundRect">
            <a:avLst/>
          </a:prstGeom>
          <a:solidFill>
            <a:srgbClr val="E8D9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94828" y="4023095"/>
            <a:ext cx="5681685" cy="1765834"/>
          </a:xfrm>
          <a:prstGeom prst="roundRect">
            <a:avLst/>
          </a:prstGeom>
          <a:solidFill>
            <a:srgbClr val="FFFF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69203" y="1609549"/>
            <a:ext cx="11362722" cy="147870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0803" y="-39148"/>
            <a:ext cx="10330923" cy="1059596"/>
          </a:xfrm>
        </p:spPr>
        <p:txBody>
          <a:bodyPr lIns="0" tIns="0" rIns="0" bIns="0"/>
          <a:lstStyle/>
          <a:p>
            <a:pPr>
              <a:lnSpc>
                <a:spcPct val="100000"/>
              </a:lnSpc>
            </a:pPr>
            <a:r>
              <a:rPr lang="ru-RU" sz="2800" b="1" dirty="0" smtClean="0">
                <a:solidFill>
                  <a:srgbClr val="7000FF"/>
                </a:solidFill>
                <a:latin typeface="SB Sans Display"/>
                <a:cs typeface="SB Sans Display"/>
              </a:rPr>
              <a:t>ДЕЙСТВУЮЩИЕ ПРАВИЛА</a:t>
            </a:r>
            <a:endParaRPr lang="ru-RU" sz="2800" b="1" dirty="0">
              <a:solidFill>
                <a:srgbClr val="7000FF"/>
              </a:solidFill>
              <a:latin typeface="SB Sans Display"/>
              <a:cs typeface="SB Sans Display"/>
            </a:endParaRPr>
          </a:p>
        </p:txBody>
      </p:sp>
      <p:pic>
        <p:nvPicPr>
          <p:cNvPr id="14" name="Google Shape;92;p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10803" y="1110580"/>
            <a:ext cx="11287125" cy="142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" descr="Сбербанк-АСТ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4506" y="268965"/>
            <a:ext cx="2125662" cy="409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125078" y="725108"/>
            <a:ext cx="97194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SB Sans Text Light" panose="020B0303040504020904"/>
              </a:rPr>
              <a:t>Национального режима в сфере закупок</a:t>
            </a:r>
            <a:endParaRPr lang="ru-RU" dirty="0">
              <a:latin typeface="SB Sans Text Light" panose="020B0303040504020904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096679" y="1313055"/>
            <a:ext cx="4050646" cy="488695"/>
          </a:xfrm>
          <a:prstGeom prst="roundRect">
            <a:avLst/>
          </a:prstGeom>
          <a:solidFill>
            <a:srgbClr val="8ECD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>
                <a:solidFill>
                  <a:schemeClr val="tx1"/>
                </a:solidFill>
              </a:rPr>
              <a:t>Часть 8 статьи 3 Закона № 223-ФЗ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94828" y="1797736"/>
            <a:ext cx="1108182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/>
              <a:t>Правительство Российской Федерации вправе установить приоритет, включая минимальную долю закупок, товаров российского происхождения, работ, услуг, выполняемых, оказываемых российскими лицами, по отношению к товарам, происходящим из иностранного государства, работам, услугам, выполняемым, оказываемым иностранными </a:t>
            </a:r>
            <a:r>
              <a:rPr lang="ru-RU" dirty="0" smtClean="0"/>
              <a:t>лицами.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82561" y="4034603"/>
            <a:ext cx="579395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</a:rPr>
              <a:t>Постановление Правительства РФ от 16.09.2016 </a:t>
            </a:r>
            <a:r>
              <a:rPr lang="ru-RU" dirty="0" smtClean="0">
                <a:latin typeface="Times New Roman" panose="02020603050405020304" pitchFamily="18" charset="0"/>
              </a:rPr>
              <a:t>№ </a:t>
            </a:r>
            <a:r>
              <a:rPr lang="ru-RU" dirty="0">
                <a:latin typeface="Times New Roman" panose="02020603050405020304" pitchFamily="18" charset="0"/>
              </a:rPr>
              <a:t>925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</a:rPr>
              <a:t>«О </a:t>
            </a:r>
            <a:r>
              <a:rPr lang="ru-RU" dirty="0">
                <a:latin typeface="Times New Roman" panose="02020603050405020304" pitchFamily="18" charset="0"/>
              </a:rPr>
              <a:t>приоритете товаров российского происхождения, работ, услуг, выполняемых, оказываемых российскими лицами, по отношению к товарам, происходящим из иностранного государства, работам, услугам, выполняемым, оказываемым иностранными </a:t>
            </a:r>
            <a:r>
              <a:rPr lang="ru-RU" dirty="0" smtClean="0">
                <a:latin typeface="Times New Roman" panose="02020603050405020304" pitchFamily="18" charset="0"/>
              </a:rPr>
              <a:t>лицами»</a:t>
            </a:r>
            <a:endParaRPr lang="ru-RU" dirty="0">
              <a:latin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314536" y="4450101"/>
            <a:ext cx="505507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</a:rPr>
              <a:t>Постановление Правительства РФ от 03.12.2020 </a:t>
            </a:r>
            <a:r>
              <a:rPr lang="ru-RU" dirty="0" smtClean="0">
                <a:latin typeface="Times New Roman" panose="02020603050405020304" pitchFamily="18" charset="0"/>
              </a:rPr>
              <a:t>№ 2013 «О </a:t>
            </a:r>
            <a:r>
              <a:rPr lang="ru-RU" dirty="0">
                <a:latin typeface="Times New Roman" panose="02020603050405020304" pitchFamily="18" charset="0"/>
              </a:rPr>
              <a:t>минимальной доле закупок товаров российского </a:t>
            </a:r>
            <a:r>
              <a:rPr lang="ru-RU" dirty="0" smtClean="0">
                <a:latin typeface="Times New Roman" panose="02020603050405020304" pitchFamily="18" charset="0"/>
              </a:rPr>
              <a:t>происхождения»</a:t>
            </a:r>
            <a:endParaRPr lang="ru-RU" dirty="0">
              <a:latin typeface="Times New Roman" panose="02020603050405020304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235802" y="3572938"/>
            <a:ext cx="2199735" cy="53611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159724" y="3598669"/>
            <a:ext cx="23518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Приоритет</a:t>
            </a:r>
            <a:endParaRPr lang="ru-RU" sz="2400" b="1" dirty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7742204" y="3567432"/>
            <a:ext cx="2199735" cy="536117"/>
          </a:xfrm>
          <a:prstGeom prst="roundRect">
            <a:avLst/>
          </a:prstGeom>
          <a:solidFill>
            <a:srgbClr val="D09BED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7496475" y="3596110"/>
            <a:ext cx="269119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Квотирование</a:t>
            </a:r>
            <a:endParaRPr lang="ru-RU" sz="2400" b="1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81681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474453" y="1519399"/>
            <a:ext cx="11153954" cy="227622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3532517" y="1319108"/>
            <a:ext cx="4446918" cy="40058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1034716" y="4227159"/>
            <a:ext cx="9877699" cy="2032175"/>
          </a:xfrm>
          <a:prstGeom prst="roundRect">
            <a:avLst/>
          </a:prstGeom>
          <a:solidFill>
            <a:srgbClr val="E8D9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661"/>
              </a:spcBef>
              <a:buSzPct val="100000"/>
              <a:defRPr/>
            </a:pPr>
            <a:endParaRPr lang="ru-RU" sz="1600" dirty="0">
              <a:solidFill>
                <a:schemeClr val="bg1"/>
              </a:solidFill>
              <a:latin typeface="SB Sans Text Light"/>
              <a:ea typeface="Gill Sans SemiBold"/>
              <a:cs typeface="Helvetica" pitchFamily="34" charset="0"/>
              <a:sym typeface="Gill Sans SemiBold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0803" y="-39148"/>
            <a:ext cx="10330923" cy="1059596"/>
          </a:xfrm>
        </p:spPr>
        <p:txBody>
          <a:bodyPr lIns="0" tIns="0" rIns="0" bIns="0"/>
          <a:lstStyle/>
          <a:p>
            <a:pPr>
              <a:lnSpc>
                <a:spcPct val="100000"/>
              </a:lnSpc>
            </a:pPr>
            <a:r>
              <a:rPr lang="ru-RU" sz="2800" b="1" dirty="0">
                <a:solidFill>
                  <a:srgbClr val="7000FF"/>
                </a:solidFill>
                <a:latin typeface="SB Sans Display"/>
                <a:cs typeface="SB Sans Display"/>
              </a:rPr>
              <a:t>РФ=ИНОСТРАННЫЙ ТОВАР</a:t>
            </a:r>
            <a:endParaRPr lang="ru-RU" sz="2800" b="1" dirty="0">
              <a:solidFill>
                <a:srgbClr val="7000FF"/>
              </a:solidFill>
              <a:latin typeface="SB Sans Display"/>
              <a:cs typeface="SB Sans Display"/>
            </a:endParaRPr>
          </a:p>
        </p:txBody>
      </p:sp>
      <p:pic>
        <p:nvPicPr>
          <p:cNvPr id="14" name="Google Shape;92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10803" y="1110580"/>
            <a:ext cx="11287125" cy="142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" descr="Сбербанк-АСТ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4506" y="268965"/>
            <a:ext cx="2125662" cy="409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125078" y="725108"/>
            <a:ext cx="97194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SB Sans Text Light" panose="020B0303040504020904"/>
              </a:rPr>
              <a:t>К каким товарам применяются случаи, установленные Правительством</a:t>
            </a:r>
            <a:endParaRPr lang="ru-RU" dirty="0">
              <a:latin typeface="SB Sans Text Light" panose="020B0303040504020904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64568" y="4411314"/>
            <a:ext cx="966176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Заявка с предложением ПО, </a:t>
            </a:r>
            <a:r>
              <a:rPr lang="ru-RU" b="1" dirty="0"/>
              <a:t>реестровая запись </a:t>
            </a:r>
            <a:r>
              <a:rPr lang="ru-RU" dirty="0"/>
              <a:t>о котором </a:t>
            </a:r>
            <a:r>
              <a:rPr lang="ru-RU" dirty="0" smtClean="0"/>
              <a:t>в реестрах </a:t>
            </a:r>
            <a:r>
              <a:rPr lang="ru-RU" dirty="0"/>
              <a:t>российского </a:t>
            </a:r>
            <a:r>
              <a:rPr lang="ru-RU" dirty="0" smtClean="0"/>
              <a:t>или ЕАЭС ПО </a:t>
            </a:r>
            <a:br>
              <a:rPr lang="ru-RU" dirty="0" smtClean="0"/>
            </a:br>
            <a:r>
              <a:rPr lang="ru-RU" b="1" dirty="0" smtClean="0"/>
              <a:t>не </a:t>
            </a:r>
            <a:r>
              <a:rPr lang="ru-RU" b="1" dirty="0"/>
              <a:t>содержит информации о соответствии </a:t>
            </a:r>
            <a:r>
              <a:rPr lang="ru-RU" dirty="0"/>
              <a:t>предлагаемого </a:t>
            </a:r>
            <a:r>
              <a:rPr lang="ru-RU" dirty="0" smtClean="0"/>
              <a:t>ПО </a:t>
            </a:r>
            <a:r>
              <a:rPr lang="ru-RU" b="1" dirty="0" smtClean="0"/>
              <a:t>дополнительным требованиям</a:t>
            </a:r>
            <a:r>
              <a:rPr lang="ru-RU" dirty="0" smtClean="0"/>
              <a:t>, </a:t>
            </a:r>
            <a:r>
              <a:rPr lang="ru-RU" b="1" dirty="0"/>
              <a:t>приравнивается</a:t>
            </a:r>
            <a:r>
              <a:rPr lang="ru-RU" dirty="0"/>
              <a:t> </a:t>
            </a:r>
            <a:r>
              <a:rPr lang="ru-RU" dirty="0" smtClean="0"/>
              <a:t>к заявке с </a:t>
            </a:r>
            <a:r>
              <a:rPr lang="ru-RU" b="1" dirty="0" smtClean="0"/>
              <a:t>иностранным товаром</a:t>
            </a:r>
            <a:r>
              <a:rPr lang="ru-RU" dirty="0" smtClean="0"/>
              <a:t>, </a:t>
            </a:r>
            <a:r>
              <a:rPr lang="ru-RU" b="1" dirty="0"/>
              <a:t>если</a:t>
            </a:r>
            <a:r>
              <a:rPr lang="ru-RU" dirty="0"/>
              <a:t> на участие </a:t>
            </a:r>
            <a:r>
              <a:rPr lang="ru-RU" dirty="0" smtClean="0"/>
              <a:t>в закупке </a:t>
            </a:r>
            <a:r>
              <a:rPr lang="ru-RU" b="1" dirty="0"/>
              <a:t>подана </a:t>
            </a:r>
            <a:r>
              <a:rPr lang="ru-RU" b="1" dirty="0" smtClean="0"/>
              <a:t>заявка </a:t>
            </a:r>
            <a:r>
              <a:rPr lang="ru-RU" dirty="0" smtClean="0"/>
              <a:t>(признанная соответствующей) и </a:t>
            </a:r>
            <a:r>
              <a:rPr lang="ru-RU" dirty="0"/>
              <a:t>содержащая предложение </a:t>
            </a:r>
            <a:r>
              <a:rPr lang="ru-RU" dirty="0" smtClean="0"/>
              <a:t>о ПО, </a:t>
            </a:r>
            <a:r>
              <a:rPr lang="ru-RU" b="1" dirty="0"/>
              <a:t>реестровая запись </a:t>
            </a:r>
            <a:r>
              <a:rPr lang="ru-RU" dirty="0"/>
              <a:t>о котором </a:t>
            </a:r>
            <a:r>
              <a:rPr lang="ru-RU" b="1" dirty="0" smtClean="0"/>
              <a:t>содержит </a:t>
            </a:r>
            <a:r>
              <a:rPr lang="ru-RU" b="1" dirty="0"/>
              <a:t>информацию о соответствии </a:t>
            </a:r>
            <a:r>
              <a:rPr lang="ru-RU" dirty="0"/>
              <a:t>предлагаемого </a:t>
            </a:r>
            <a:r>
              <a:rPr lang="ru-RU" dirty="0" smtClean="0"/>
              <a:t>ПО </a:t>
            </a:r>
            <a:r>
              <a:rPr lang="ru-RU" b="1" dirty="0" smtClean="0"/>
              <a:t>дополнительным </a:t>
            </a:r>
            <a:r>
              <a:rPr lang="ru-RU" b="1" dirty="0"/>
              <a:t>требованиям </a:t>
            </a:r>
            <a:r>
              <a:rPr lang="ru-RU" dirty="0" smtClean="0"/>
              <a:t>к </a:t>
            </a:r>
            <a:r>
              <a:rPr lang="ru-RU" dirty="0"/>
              <a:t>программному обеспечению.</a:t>
            </a: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646559" y="4036617"/>
            <a:ext cx="8415612" cy="362310"/>
          </a:xfrm>
          <a:prstGeom prst="roundRect">
            <a:avLst/>
          </a:prstGeom>
          <a:solidFill>
            <a:srgbClr val="FFE7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При закупке программного обеспечения, указанного в позиции 144 перечня № 1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3532517" y="1334733"/>
            <a:ext cx="50378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 </a:t>
            </a:r>
            <a:r>
              <a:rPr lang="ru-RU" b="1" dirty="0">
                <a:solidFill>
                  <a:srgbClr val="2A3143"/>
                </a:solidFill>
              </a:rPr>
              <a:t>пункт 5 части 8 статьи 3 Закона № 223-ФЗ</a:t>
            </a:r>
            <a:endParaRPr lang="ru-RU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74453" y="1676053"/>
            <a:ext cx="1115395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Правительство вправе установить </a:t>
            </a:r>
            <a:r>
              <a:rPr lang="ru-RU" b="1" dirty="0" smtClean="0"/>
              <a:t>случаи</a:t>
            </a:r>
            <a:r>
              <a:rPr lang="ru-RU" dirty="0"/>
              <a:t>, при которых при осуществлении закупок промышленной продукции, в отношении которых приняты меры, предусмотренные  </a:t>
            </a:r>
            <a:r>
              <a:rPr lang="ru-RU" dirty="0" smtClean="0"/>
              <a:t>п. </a:t>
            </a:r>
            <a:r>
              <a:rPr lang="ru-RU" dirty="0"/>
              <a:t>1 </a:t>
            </a:r>
            <a:r>
              <a:rPr lang="ru-RU" dirty="0" smtClean="0"/>
              <a:t>ч. </a:t>
            </a:r>
            <a:r>
              <a:rPr lang="ru-RU" dirty="0"/>
              <a:t>2 </a:t>
            </a:r>
            <a:r>
              <a:rPr lang="ru-RU" dirty="0" smtClean="0"/>
              <a:t>ст. 3.1-4 Закона № 223-ФЗ, </a:t>
            </a:r>
            <a:r>
              <a:rPr lang="ru-RU" b="1" dirty="0" smtClean="0"/>
              <a:t>заявка</a:t>
            </a:r>
            <a:r>
              <a:rPr lang="ru-RU" dirty="0" smtClean="0"/>
              <a:t> с предложением о поставке </a:t>
            </a:r>
            <a:r>
              <a:rPr lang="ru-RU" b="1" dirty="0" smtClean="0"/>
              <a:t>российского товара</a:t>
            </a:r>
            <a:r>
              <a:rPr lang="ru-RU" dirty="0" smtClean="0"/>
              <a:t>, </a:t>
            </a:r>
            <a:r>
              <a:rPr lang="ru-RU" b="1" dirty="0" smtClean="0"/>
              <a:t>приравнивается к заявке с иностранным товаром</a:t>
            </a:r>
            <a:r>
              <a:rPr lang="ru-RU" dirty="0" smtClean="0"/>
              <a:t>, </a:t>
            </a:r>
            <a:r>
              <a:rPr lang="ru-RU" b="1" dirty="0" smtClean="0"/>
              <a:t>если</a:t>
            </a:r>
            <a:r>
              <a:rPr lang="ru-RU" dirty="0" smtClean="0"/>
              <a:t> на участие в такой закупке </a:t>
            </a:r>
            <a:r>
              <a:rPr lang="ru-RU" b="1" dirty="0" smtClean="0"/>
              <a:t>подана заявка </a:t>
            </a:r>
            <a:r>
              <a:rPr lang="ru-RU" dirty="0" smtClean="0"/>
              <a:t>(признанная соответствующей), содержащая предложение о поставке </a:t>
            </a:r>
            <a:r>
              <a:rPr lang="ru-RU" b="1" dirty="0" smtClean="0"/>
              <a:t>российского товара</a:t>
            </a:r>
            <a:r>
              <a:rPr lang="ru-RU" dirty="0" smtClean="0"/>
              <a:t>, в наибольшей степени удовлетворяющего требованиям к промышленной продукции, предъявляемым в соответствии с законодательством в сфере промышленной политики в целях отнесения этой продукции к российской промышленной продукции (</a:t>
            </a:r>
            <a:r>
              <a:rPr lang="ru-RU" b="1" dirty="0" smtClean="0"/>
              <a:t>наиболее локализованный товар</a:t>
            </a:r>
            <a:r>
              <a:rPr lang="ru-RU" dirty="0" smtClean="0"/>
              <a:t>).</a:t>
            </a:r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12831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Скругленный прямоугольник 16"/>
          <p:cNvSpPr/>
          <p:nvPr/>
        </p:nvSpPr>
        <p:spPr>
          <a:xfrm>
            <a:off x="926432" y="2791326"/>
            <a:ext cx="10623893" cy="3744359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661"/>
              </a:spcBef>
              <a:buSzPct val="100000"/>
              <a:defRPr/>
            </a:pPr>
            <a:endParaRPr lang="ru-RU" sz="1600" dirty="0">
              <a:solidFill>
                <a:schemeClr val="bg1"/>
              </a:solidFill>
              <a:latin typeface="SB Sans Text Light"/>
              <a:ea typeface="Gill Sans SemiBold"/>
              <a:cs typeface="Helvetica" pitchFamily="34" charset="0"/>
              <a:sym typeface="Gill Sans SemiBold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280416" y="1348863"/>
            <a:ext cx="6939027" cy="2539110"/>
          </a:xfrm>
          <a:prstGeom prst="roundRect">
            <a:avLst/>
          </a:prstGeom>
          <a:solidFill>
            <a:srgbClr val="E8D9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661"/>
              </a:spcBef>
              <a:buSzPct val="100000"/>
              <a:defRPr/>
            </a:pPr>
            <a:endParaRPr lang="ru-RU" sz="1600" dirty="0">
              <a:solidFill>
                <a:schemeClr val="bg1"/>
              </a:solidFill>
              <a:latin typeface="SB Sans Text Light"/>
              <a:ea typeface="Gill Sans SemiBold"/>
              <a:cs typeface="Helvetica" pitchFamily="34" charset="0"/>
              <a:sym typeface="Gill Sans SemiBold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0803" y="-39148"/>
            <a:ext cx="10330923" cy="1059596"/>
          </a:xfrm>
        </p:spPr>
        <p:txBody>
          <a:bodyPr lIns="0" tIns="0" rIns="0" bIns="0"/>
          <a:lstStyle/>
          <a:p>
            <a:pPr>
              <a:lnSpc>
                <a:spcPct val="100000"/>
              </a:lnSpc>
            </a:pPr>
            <a:r>
              <a:rPr lang="ru-RU" sz="2800" b="1" dirty="0" smtClean="0">
                <a:solidFill>
                  <a:srgbClr val="7000FF"/>
                </a:solidFill>
                <a:latin typeface="SB Sans Display"/>
                <a:cs typeface="SB Sans Display"/>
              </a:rPr>
              <a:t>ОСОБЕННОСТИ ДЛЯ РЯДА ПОЗИЦИЙ</a:t>
            </a:r>
            <a:endParaRPr lang="ru-RU" sz="2800" b="1" dirty="0">
              <a:solidFill>
                <a:srgbClr val="7000FF"/>
              </a:solidFill>
              <a:latin typeface="SB Sans Display"/>
              <a:cs typeface="SB Sans Display"/>
            </a:endParaRPr>
          </a:p>
        </p:txBody>
      </p:sp>
      <p:pic>
        <p:nvPicPr>
          <p:cNvPr id="14" name="Google Shape;92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10803" y="1110580"/>
            <a:ext cx="11287125" cy="142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" descr="Сбербанк-АСТ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4506" y="268965"/>
            <a:ext cx="2125662" cy="409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125078" y="725108"/>
            <a:ext cx="97194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SB Sans Text Light" panose="020B0303040504020904"/>
              </a:rPr>
              <a:t>Когда российский товар будет приравнен к иностранному</a:t>
            </a:r>
            <a:endParaRPr lang="ru-RU" dirty="0">
              <a:latin typeface="SB Sans Text Light" panose="020B0303040504020904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12498" y="1464256"/>
            <a:ext cx="667486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При закупке товаров, указанных </a:t>
            </a:r>
            <a:r>
              <a:rPr lang="ru-RU" b="1" dirty="0"/>
              <a:t>в позициях 196, 198 - 200 и 204</a:t>
            </a:r>
            <a:r>
              <a:rPr lang="ru-RU" dirty="0"/>
              <a:t> </a:t>
            </a:r>
            <a:r>
              <a:rPr lang="ru-RU" b="1" dirty="0"/>
              <a:t>перечня № 2</a:t>
            </a:r>
            <a:r>
              <a:rPr lang="ru-RU" dirty="0"/>
              <a:t>, заявка на участие в закупке, в которой содержится предложение о поставке товара российского происхождения, являющегося радиоэлектронной продукцией </a:t>
            </a:r>
            <a:r>
              <a:rPr lang="ru-RU" b="1" dirty="0"/>
              <a:t>НЕ</a:t>
            </a:r>
            <a:r>
              <a:rPr lang="ru-RU" dirty="0"/>
              <a:t> </a:t>
            </a:r>
            <a:r>
              <a:rPr lang="ru-RU" b="1" dirty="0"/>
              <a:t>первого уровня</a:t>
            </a:r>
            <a:r>
              <a:rPr lang="ru-RU" dirty="0"/>
              <a:t>, </a:t>
            </a:r>
            <a:r>
              <a:rPr lang="ru-RU" b="1" dirty="0"/>
              <a:t>приравнивается к иностранной</a:t>
            </a:r>
            <a:r>
              <a:rPr lang="ru-RU" dirty="0"/>
              <a:t>, </a:t>
            </a:r>
            <a:r>
              <a:rPr lang="ru-RU" b="1" dirty="0"/>
              <a:t>если</a:t>
            </a:r>
            <a:r>
              <a:rPr lang="ru-RU" dirty="0"/>
              <a:t> на участие в такой закупке </a:t>
            </a:r>
            <a:r>
              <a:rPr lang="ru-RU" b="1" dirty="0"/>
              <a:t>подана заявка</a:t>
            </a:r>
            <a:r>
              <a:rPr lang="ru-RU" dirty="0"/>
              <a:t> (признанная соответствующей), содержащая предложение о поставке товара </a:t>
            </a:r>
            <a:r>
              <a:rPr lang="ru-RU" b="1" dirty="0"/>
              <a:t>российского происхождения</a:t>
            </a:r>
            <a:r>
              <a:rPr lang="ru-RU" dirty="0"/>
              <a:t>, являющегося радиоэлектронной продукцией </a:t>
            </a:r>
            <a:r>
              <a:rPr lang="ru-RU" b="1" dirty="0"/>
              <a:t>первого уровня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9" name="Объект 2"/>
          <p:cNvSpPr>
            <a:spLocks noGrp="1"/>
          </p:cNvSpPr>
          <p:nvPr>
            <p:ph idx="1"/>
          </p:nvPr>
        </p:nvSpPr>
        <p:spPr>
          <a:xfrm>
            <a:off x="1034716" y="3887973"/>
            <a:ext cx="10463211" cy="2839451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800" b="1" dirty="0" smtClean="0">
                <a:solidFill>
                  <a:srgbClr val="22A43A"/>
                </a:solidFill>
              </a:rPr>
              <a:t>198</a:t>
            </a:r>
            <a:r>
              <a:rPr lang="ru-RU" sz="1800" b="1" dirty="0" smtClean="0"/>
              <a:t> - </a:t>
            </a:r>
            <a:r>
              <a:rPr lang="ru-RU" sz="1800" dirty="0" smtClean="0"/>
              <a:t>Машины </a:t>
            </a:r>
            <a:r>
              <a:rPr lang="ru-RU" sz="1800" dirty="0"/>
              <a:t>вычислительные электронные цифровые, содержащие в одном корпусе центральный процессор и устройство ввода и вывода, объединенные или нет для автоматической обработки </a:t>
            </a:r>
            <a:r>
              <a:rPr lang="ru-RU" sz="1800" dirty="0" smtClean="0"/>
              <a:t>данных</a:t>
            </a:r>
            <a:r>
              <a:rPr lang="en-US" sz="1800" dirty="0" smtClean="0"/>
              <a:t>;</a:t>
            </a:r>
            <a:endParaRPr lang="ru-RU" sz="1800" dirty="0"/>
          </a:p>
          <a:p>
            <a:pPr marL="0" indent="0" algn="just">
              <a:buNone/>
            </a:pPr>
            <a:r>
              <a:rPr lang="ru-RU" sz="1800" b="1" dirty="0" smtClean="0">
                <a:solidFill>
                  <a:srgbClr val="7000FF"/>
                </a:solidFill>
              </a:rPr>
              <a:t>199</a:t>
            </a:r>
            <a:r>
              <a:rPr lang="ru-RU" sz="1800" b="1" dirty="0" smtClean="0"/>
              <a:t> - </a:t>
            </a:r>
            <a:r>
              <a:rPr lang="ru-RU" sz="1800" dirty="0" smtClean="0"/>
              <a:t>Машины </a:t>
            </a:r>
            <a:r>
              <a:rPr lang="ru-RU" sz="1800" dirty="0"/>
              <a:t>вычислительные электронные цифровые, поставляемые в виде систем для автоматической обработки </a:t>
            </a:r>
            <a:r>
              <a:rPr lang="ru-RU" sz="1800" dirty="0" smtClean="0"/>
              <a:t>данных</a:t>
            </a:r>
            <a:r>
              <a:rPr lang="en-US" sz="1800" dirty="0" smtClean="0"/>
              <a:t>;</a:t>
            </a:r>
            <a:endParaRPr lang="ru-RU" sz="1800" dirty="0" smtClean="0"/>
          </a:p>
          <a:p>
            <a:pPr marL="0" indent="0" algn="just">
              <a:buNone/>
            </a:pPr>
            <a:r>
              <a:rPr lang="ru-RU" sz="1800" b="1" dirty="0">
                <a:solidFill>
                  <a:srgbClr val="22A43A"/>
                </a:solidFill>
              </a:rPr>
              <a:t>200</a:t>
            </a:r>
            <a:r>
              <a:rPr lang="ru-RU" sz="1800" dirty="0"/>
              <a:t> - </a:t>
            </a:r>
            <a:r>
              <a:rPr lang="ru-RU" sz="1800" dirty="0" smtClean="0"/>
              <a:t>Машины </a:t>
            </a:r>
            <a:r>
              <a:rPr lang="ru-RU" sz="1800" dirty="0"/>
              <a:t>вычислительные электронные цифровые прочие, содержащие или не содержащие в одном корпусе одно или два из следующих устройств для автоматической обработки данных: запоминающие устройства, устройства ввода, устройства </a:t>
            </a:r>
            <a:r>
              <a:rPr lang="ru-RU" sz="1800" dirty="0" smtClean="0"/>
              <a:t>вывода</a:t>
            </a:r>
            <a:r>
              <a:rPr lang="en-US" sz="1800" dirty="0" smtClean="0"/>
              <a:t>;</a:t>
            </a:r>
            <a:endParaRPr lang="ru-RU" sz="1800" dirty="0" smtClean="0"/>
          </a:p>
          <a:p>
            <a:pPr marL="0" indent="0" algn="just">
              <a:buNone/>
            </a:pPr>
            <a:r>
              <a:rPr lang="ru-RU" sz="1800" b="1" dirty="0">
                <a:solidFill>
                  <a:srgbClr val="7000FF"/>
                </a:solidFill>
              </a:rPr>
              <a:t>204</a:t>
            </a:r>
            <a:r>
              <a:rPr lang="ru-RU" sz="1800" dirty="0"/>
              <a:t> - Устройства запоминающие и прочие устройства хранения </a:t>
            </a:r>
            <a:r>
              <a:rPr lang="ru-RU" sz="1800" dirty="0" smtClean="0"/>
              <a:t>данных</a:t>
            </a:r>
            <a:r>
              <a:rPr lang="en-US" sz="1800" dirty="0" smtClean="0"/>
              <a:t>.</a:t>
            </a:r>
            <a:endParaRPr lang="ru-RU" sz="1800" dirty="0"/>
          </a:p>
          <a:p>
            <a:pPr marL="0" indent="0" algn="just">
              <a:buNone/>
            </a:pPr>
            <a:endParaRPr lang="ru-RU" sz="1800" dirty="0" smtClean="0"/>
          </a:p>
          <a:p>
            <a:pPr marL="0" indent="0" algn="just">
              <a:buNone/>
            </a:pPr>
            <a:endParaRPr lang="ru-RU" sz="1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209472" y="2997568"/>
            <a:ext cx="39458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solidFill>
                  <a:srgbClr val="7000FF"/>
                </a:solidFill>
              </a:rPr>
              <a:t>196</a:t>
            </a:r>
            <a:r>
              <a:rPr lang="ru-RU" b="1" dirty="0"/>
              <a:t> - </a:t>
            </a:r>
            <a:r>
              <a:rPr lang="ru-RU" dirty="0"/>
              <a:t>Компьютеры портативные массой не более 10 </a:t>
            </a:r>
            <a:r>
              <a:rPr lang="ru-RU" dirty="0" smtClean="0"/>
              <a:t>кг</a:t>
            </a:r>
            <a:r>
              <a:rPr lang="en-US" dirty="0"/>
              <a:t>;</a:t>
            </a:r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2757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0803" y="-39148"/>
            <a:ext cx="10330923" cy="1059596"/>
          </a:xfrm>
        </p:spPr>
        <p:txBody>
          <a:bodyPr lIns="0" tIns="0" rIns="0" bIns="0"/>
          <a:lstStyle/>
          <a:p>
            <a:pPr>
              <a:lnSpc>
                <a:spcPct val="100000"/>
              </a:lnSpc>
            </a:pPr>
            <a:r>
              <a:rPr lang="ru-RU" sz="2800" b="1" dirty="0" smtClean="0">
                <a:solidFill>
                  <a:srgbClr val="7000FF"/>
                </a:solidFill>
                <a:latin typeface="SB Sans Display"/>
                <a:cs typeface="SB Sans Display"/>
              </a:rPr>
              <a:t>ОСОБЕННОСТИ ДЛЯ РАДИОЭЛЕКТРОНИКИ</a:t>
            </a:r>
            <a:endParaRPr lang="ru-RU" sz="2800" b="1" dirty="0">
              <a:solidFill>
                <a:srgbClr val="7000FF"/>
              </a:solidFill>
              <a:latin typeface="SB Sans Display"/>
              <a:cs typeface="SB Sans Display"/>
            </a:endParaRPr>
          </a:p>
        </p:txBody>
      </p:sp>
      <p:pic>
        <p:nvPicPr>
          <p:cNvPr id="14" name="Google Shape;92;p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10803" y="1110580"/>
            <a:ext cx="11287125" cy="142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" descr="Сбербанк-АСТ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4506" y="268965"/>
            <a:ext cx="2125662" cy="409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125078" y="725108"/>
            <a:ext cx="97194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SB Sans Text Light" panose="020B0303040504020904"/>
              </a:rPr>
              <a:t>Одноуровневая и двухуровневые модели</a:t>
            </a:r>
            <a:endParaRPr lang="ru-RU" dirty="0">
              <a:latin typeface="SB Sans Text Light" panose="020B0303040504020904"/>
            </a:endParaRPr>
          </a:p>
        </p:txBody>
      </p:sp>
      <p:pic>
        <p:nvPicPr>
          <p:cNvPr id="7" name="Picture 2" descr="https://azukichi.net/img/arrow/arrow28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582760" flipH="1">
            <a:off x="7060642" y="2351474"/>
            <a:ext cx="2450428" cy="2167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s://azukichi.net/img/arrow/arrow286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505695">
            <a:off x="1776017" y="2286642"/>
            <a:ext cx="2756251" cy="2059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2394672" y="1283886"/>
            <a:ext cx="6861908" cy="1315103"/>
          </a:xfrm>
          <a:prstGeom prst="rect">
            <a:avLst/>
          </a:prstGeom>
          <a:solidFill>
            <a:srgbClr val="E8D9F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В объект закупки включена </a:t>
            </a:r>
            <a:r>
              <a:rPr lang="ru-RU" sz="2400" b="1" dirty="0">
                <a:solidFill>
                  <a:schemeClr val="tx1"/>
                </a:solidFill>
                <a:cs typeface="Arial" panose="020B0604020202020204" pitchFamily="34" charset="0"/>
              </a:rPr>
              <a:t>радиоэлектронная </a:t>
            </a:r>
            <a:r>
              <a:rPr lang="ru-RU" sz="24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продукция из </a:t>
            </a:r>
            <a:br>
              <a:rPr lang="ru-RU" sz="2400" b="1" dirty="0" smtClean="0">
                <a:solidFill>
                  <a:schemeClr val="tx1"/>
                </a:solidFill>
                <a:cs typeface="Arial" panose="020B0604020202020204" pitchFamily="34" charset="0"/>
              </a:rPr>
            </a:br>
            <a:r>
              <a:rPr lang="ru-RU" sz="24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позиций 196</a:t>
            </a:r>
            <a:r>
              <a:rPr lang="ru-RU" sz="2400" b="1" dirty="0">
                <a:solidFill>
                  <a:schemeClr val="tx1"/>
                </a:solidFill>
                <a:cs typeface="Arial" panose="020B0604020202020204" pitchFamily="34" charset="0"/>
              </a:rPr>
              <a:t>, 198 - 200 и 204 перечня № 2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037959" y="4460697"/>
            <a:ext cx="2713426" cy="1908841"/>
          </a:xfrm>
          <a:prstGeom prst="rect">
            <a:avLst/>
          </a:prstGeom>
          <a:solidFill>
            <a:srgbClr val="CBEC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</a:rPr>
              <a:t>Д</a:t>
            </a:r>
            <a:r>
              <a:rPr lang="ru-RU" sz="2400" dirty="0" smtClean="0">
                <a:solidFill>
                  <a:schemeClr val="tx1"/>
                </a:solidFill>
              </a:rPr>
              <a:t>вухуровневая </a:t>
            </a:r>
            <a:r>
              <a:rPr lang="ru-RU" sz="2400" dirty="0">
                <a:solidFill>
                  <a:schemeClr val="tx1"/>
                </a:solidFill>
              </a:rPr>
              <a:t>модель </a:t>
            </a:r>
            <a:r>
              <a:rPr lang="ru-RU" sz="2400" dirty="0" smtClean="0">
                <a:solidFill>
                  <a:schemeClr val="tx1"/>
                </a:solidFill>
              </a:rPr>
              <a:t>ограничения </a:t>
            </a:r>
            <a:r>
              <a:rPr lang="ru-RU" sz="2400" dirty="0">
                <a:solidFill>
                  <a:schemeClr val="tx1"/>
                </a:solidFill>
              </a:rPr>
              <a:t>допуска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8162639" y="4460697"/>
            <a:ext cx="2543795" cy="190884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</a:rPr>
              <a:t>О</a:t>
            </a:r>
            <a:r>
              <a:rPr lang="ru-RU" sz="2400" dirty="0" smtClean="0">
                <a:solidFill>
                  <a:schemeClr val="tx1"/>
                </a:solidFill>
              </a:rPr>
              <a:t>дноуровневая </a:t>
            </a:r>
            <a:r>
              <a:rPr lang="ru-RU" sz="2400" dirty="0">
                <a:solidFill>
                  <a:schemeClr val="tx1"/>
                </a:solidFill>
              </a:rPr>
              <a:t>модель </a:t>
            </a:r>
            <a:r>
              <a:rPr lang="ru-RU" sz="2400" dirty="0" smtClean="0">
                <a:solidFill>
                  <a:schemeClr val="tx1"/>
                </a:solidFill>
              </a:rPr>
              <a:t>ограничения </a:t>
            </a:r>
            <a:r>
              <a:rPr lang="ru-RU" sz="2400" dirty="0">
                <a:solidFill>
                  <a:schemeClr val="tx1"/>
                </a:solidFill>
              </a:rPr>
              <a:t>допуска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692994" y="2731405"/>
            <a:ext cx="9316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>
                <a:latin typeface="Verdana" panose="020B0604030504040204" pitchFamily="34" charset="0"/>
                <a:ea typeface="Verdana" panose="020B0604030504040204" pitchFamily="34" charset="0"/>
              </a:rPr>
              <a:t>ДА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8830045" y="2801086"/>
            <a:ext cx="120898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atin typeface="Verdana" panose="020B0604030504040204" pitchFamily="34" charset="0"/>
                <a:ea typeface="Verdana" panose="020B0604030504040204" pitchFamily="34" charset="0"/>
              </a:rPr>
              <a:t>НЕТ</a:t>
            </a:r>
            <a:endParaRPr lang="ru-RU" sz="3600" b="1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17" name="Picture 10" descr="https://static.tildacdn.com/tild3234-3563-4339-b561-303064666662/photo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1986" y="2598989"/>
            <a:ext cx="3427279" cy="3990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90509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0803" y="-39148"/>
            <a:ext cx="10330923" cy="1059596"/>
          </a:xfrm>
        </p:spPr>
        <p:txBody>
          <a:bodyPr lIns="0" tIns="0" rIns="0" bIns="0"/>
          <a:lstStyle/>
          <a:p>
            <a:pPr>
              <a:lnSpc>
                <a:spcPct val="100000"/>
              </a:lnSpc>
            </a:pPr>
            <a:r>
              <a:rPr lang="ru-RU" sz="2800" b="1" dirty="0" smtClean="0">
                <a:solidFill>
                  <a:srgbClr val="7000FF"/>
                </a:solidFill>
                <a:latin typeface="SB Sans Display"/>
                <a:cs typeface="SB Sans Display"/>
              </a:rPr>
              <a:t>ДВУХУРОВНЕВАЯ МОДЕЛЬ</a:t>
            </a:r>
            <a:endParaRPr lang="ru-RU" sz="2800" b="1" dirty="0">
              <a:solidFill>
                <a:srgbClr val="7000FF"/>
              </a:solidFill>
              <a:latin typeface="SB Sans Display"/>
              <a:cs typeface="SB Sans Display"/>
            </a:endParaRPr>
          </a:p>
        </p:txBody>
      </p:sp>
      <p:pic>
        <p:nvPicPr>
          <p:cNvPr id="14" name="Google Shape;92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10803" y="1110580"/>
            <a:ext cx="11287125" cy="142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" descr="Сбербанк-АСТ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4506" y="268965"/>
            <a:ext cx="2125662" cy="409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125078" y="725108"/>
            <a:ext cx="97194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SB Sans Text Light" panose="020B0303040504020904"/>
              </a:rPr>
              <a:t>Правила применения</a:t>
            </a:r>
            <a:endParaRPr lang="ru-RU" dirty="0">
              <a:latin typeface="SB Sans Text Light" panose="020B0303040504020904"/>
            </a:endParaRPr>
          </a:p>
        </p:txBody>
      </p:sp>
      <p:pic>
        <p:nvPicPr>
          <p:cNvPr id="9" name="Picture 2" descr="https://azukichi.net/img/arrow/arrow28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>
            <a:off x="8978710" y="3504516"/>
            <a:ext cx="1601211" cy="1435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s://azukichi.net/img/arrow/arrow28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505695">
            <a:off x="1201205" y="3569385"/>
            <a:ext cx="1763491" cy="1318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210803" y="4945214"/>
            <a:ext cx="5489091" cy="1422814"/>
          </a:xfrm>
          <a:prstGeom prst="rect">
            <a:avLst/>
          </a:prstGeom>
          <a:solidFill>
            <a:srgbClr val="CBEC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dirty="0">
              <a:solidFill>
                <a:schemeClr val="tx1"/>
              </a:solidFill>
            </a:endParaRPr>
          </a:p>
          <a:p>
            <a:pPr algn="ctr"/>
            <a:r>
              <a:rPr lang="ru-RU" dirty="0">
                <a:solidFill>
                  <a:schemeClr val="tx1"/>
                </a:solidFill>
              </a:rPr>
              <a:t>Сработало ограничение первого уровня. </a:t>
            </a:r>
            <a:endParaRPr lang="ru-RU" dirty="0" smtClean="0">
              <a:solidFill>
                <a:schemeClr val="tx1"/>
              </a:solidFill>
            </a:endParaRP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Все </a:t>
            </a:r>
            <a:r>
              <a:rPr lang="ru-RU" dirty="0">
                <a:solidFill>
                  <a:schemeClr val="tx1"/>
                </a:solidFill>
              </a:rPr>
              <a:t>заявки, в которых содержатся товары уровня 2 (по </a:t>
            </a:r>
            <a:r>
              <a:rPr lang="ru-RU" dirty="0" smtClean="0">
                <a:solidFill>
                  <a:schemeClr val="tx1"/>
                </a:solidFill>
              </a:rPr>
              <a:t>позициям </a:t>
            </a:r>
            <a:r>
              <a:rPr lang="ru-RU" dirty="0">
                <a:solidFill>
                  <a:schemeClr val="tx1"/>
                </a:solidFill>
              </a:rPr>
              <a:t>196, 198 - 200 и </a:t>
            </a:r>
            <a:r>
              <a:rPr lang="ru-RU" dirty="0" smtClean="0">
                <a:solidFill>
                  <a:schemeClr val="tx1"/>
                </a:solidFill>
              </a:rPr>
              <a:t>204) или </a:t>
            </a:r>
            <a:r>
              <a:rPr lang="ru-RU" dirty="0">
                <a:solidFill>
                  <a:schemeClr val="tx1"/>
                </a:solidFill>
              </a:rPr>
              <a:t>с неподтвержденным уровнем – отклоняются</a:t>
            </a:r>
          </a:p>
          <a:p>
            <a:pPr algn="ctr"/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669302" y="3300853"/>
            <a:ext cx="6371995" cy="728356"/>
          </a:xfrm>
          <a:prstGeom prst="rect">
            <a:avLst/>
          </a:prstGeom>
          <a:solidFill>
            <a:srgbClr val="CEB1D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Товары из позиций 196, 198 - 200 и 204 перечня № 2 </a:t>
            </a:r>
            <a:r>
              <a:rPr lang="ru-RU" dirty="0" smtClean="0">
                <a:solidFill>
                  <a:schemeClr val="tx1"/>
                </a:solidFill>
                <a:ea typeface="Calibri" panose="020F0502020204030204" pitchFamily="34" charset="0"/>
                <a:cs typeface="Arial" panose="020B0604020202020204" pitchFamily="34" charset="0"/>
              </a:rPr>
              <a:t>первого </a:t>
            </a:r>
            <a:r>
              <a:rPr lang="ru-RU" dirty="0">
                <a:solidFill>
                  <a:schemeClr val="tx1"/>
                </a:solidFill>
                <a:ea typeface="Calibri" panose="020F0502020204030204" pitchFamily="34" charset="0"/>
                <a:cs typeface="Arial" panose="020B0604020202020204" pitchFamily="34" charset="0"/>
              </a:rPr>
              <a:t>уровня, остальные </a:t>
            </a:r>
            <a:r>
              <a:rPr lang="ru-RU" dirty="0" smtClean="0">
                <a:solidFill>
                  <a:schemeClr val="tx1"/>
                </a:solidFill>
                <a:ea typeface="Calibri" panose="020F0502020204030204" pitchFamily="34" charset="0"/>
                <a:cs typeface="Arial" panose="020B0604020202020204" pitchFamily="34" charset="0"/>
              </a:rPr>
              <a:t>содержатся в реестре?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683059" y="1442301"/>
            <a:ext cx="8344485" cy="1065676"/>
          </a:xfrm>
          <a:prstGeom prst="rect">
            <a:avLst/>
          </a:prstGeom>
          <a:solidFill>
            <a:srgbClr val="E8D9F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000" dirty="0">
                <a:ea typeface="Calibri" panose="020F0502020204030204" pitchFamily="34" charset="0"/>
                <a:cs typeface="Arial" panose="020B0604020202020204" pitchFamily="34" charset="0"/>
              </a:rPr>
              <a:t>По товарам из </a:t>
            </a:r>
            <a:r>
              <a:rPr lang="ru-RU" sz="2000" dirty="0" smtClean="0">
                <a:ea typeface="Calibri" panose="020F0502020204030204" pitchFamily="34" charset="0"/>
                <a:cs typeface="Arial" panose="020B0604020202020204" pitchFamily="34" charset="0"/>
              </a:rPr>
              <a:t>позиций </a:t>
            </a:r>
            <a:r>
              <a:rPr lang="ru-RU" sz="2000" dirty="0">
                <a:ea typeface="Calibri" panose="020F0502020204030204" pitchFamily="34" charset="0"/>
                <a:cs typeface="Arial" panose="020B0604020202020204" pitchFamily="34" charset="0"/>
              </a:rPr>
              <a:t>196, 198 - 200 и 204 перечня № </a:t>
            </a:r>
            <a:r>
              <a:rPr lang="ru-RU" sz="2000" dirty="0" smtClean="0">
                <a:ea typeface="Calibri" panose="020F0502020204030204" pitchFamily="34" charset="0"/>
                <a:cs typeface="Arial" panose="020B0604020202020204" pitchFamily="34" charset="0"/>
              </a:rPr>
              <a:t>2 проверяем наличие в реестре и уровень 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000" dirty="0" smtClean="0">
                <a:ea typeface="Calibri" panose="020F0502020204030204" pitchFamily="34" charset="0"/>
                <a:cs typeface="Arial" panose="020B0604020202020204" pitchFamily="34" charset="0"/>
              </a:rPr>
              <a:t>По остальным </a:t>
            </a:r>
            <a:r>
              <a:rPr lang="ru-RU" sz="2000" dirty="0">
                <a:ea typeface="Calibri" panose="020F0502020204030204" pitchFamily="34" charset="0"/>
                <a:cs typeface="Arial" panose="020B0604020202020204" pitchFamily="34" charset="0"/>
              </a:rPr>
              <a:t>товарам – </a:t>
            </a:r>
            <a:r>
              <a:rPr lang="ru-RU" sz="2000" dirty="0" smtClean="0">
                <a:ea typeface="Calibri" panose="020F0502020204030204" pitchFamily="34" charset="0"/>
                <a:cs typeface="Arial" panose="020B0604020202020204" pitchFamily="34" charset="0"/>
              </a:rPr>
              <a:t>проверяем только </a:t>
            </a:r>
            <a:r>
              <a:rPr lang="ru-RU" sz="2000" dirty="0">
                <a:ea typeface="Calibri" panose="020F0502020204030204" pitchFamily="34" charset="0"/>
                <a:cs typeface="Arial" panose="020B0604020202020204" pitchFamily="34" charset="0"/>
              </a:rPr>
              <a:t>наличие в </a:t>
            </a:r>
            <a:r>
              <a:rPr lang="ru-RU" sz="2000" dirty="0" smtClean="0">
                <a:ea typeface="Calibri" panose="020F0502020204030204" pitchFamily="34" charset="0"/>
                <a:cs typeface="Arial" panose="020B0604020202020204" pitchFamily="34" charset="0"/>
              </a:rPr>
              <a:t>реестре</a:t>
            </a:r>
            <a:endParaRPr lang="ru-RU" sz="2000" dirty="0"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9" name="Стрелка вниз 18"/>
          <p:cNvSpPr/>
          <p:nvPr/>
        </p:nvSpPr>
        <p:spPr>
          <a:xfrm>
            <a:off x="5363266" y="2455424"/>
            <a:ext cx="984069" cy="811826"/>
          </a:xfrm>
          <a:prstGeom prst="downArrow">
            <a:avLst/>
          </a:prstGeom>
          <a:solidFill>
            <a:srgbClr val="CBECC6"/>
          </a:solidFill>
          <a:ln>
            <a:solidFill>
              <a:srgbClr val="CBECC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6219069" y="4945214"/>
            <a:ext cx="5489091" cy="1422814"/>
          </a:xfrm>
          <a:prstGeom prst="rect">
            <a:avLst/>
          </a:prstGeom>
          <a:solidFill>
            <a:srgbClr val="CBEC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  <a:p>
            <a:pPr algn="ctr"/>
            <a:r>
              <a:rPr lang="ru-RU" sz="2000" dirty="0">
                <a:solidFill>
                  <a:schemeClr val="tx1"/>
                </a:solidFill>
              </a:rPr>
              <a:t>Ограничение первого уровня не </a:t>
            </a:r>
            <a:r>
              <a:rPr lang="ru-RU" sz="2000" dirty="0" smtClean="0">
                <a:solidFill>
                  <a:schemeClr val="tx1"/>
                </a:solidFill>
              </a:rPr>
              <a:t>сработало. </a:t>
            </a:r>
          </a:p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Применяется правило «Второй лишний»</a:t>
            </a:r>
            <a:endParaRPr lang="ru-RU" sz="2000" dirty="0">
              <a:solidFill>
                <a:schemeClr val="tx1"/>
              </a:solidFill>
            </a:endParaRPr>
          </a:p>
          <a:p>
            <a:pPr algn="ctr"/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251765" y="3493687"/>
            <a:ext cx="8483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Verdana" panose="020B0604030504040204" pitchFamily="34" charset="0"/>
                <a:ea typeface="Verdana" panose="020B0604030504040204" pitchFamily="34" charset="0"/>
              </a:rPr>
              <a:t>ДА</a:t>
            </a:r>
            <a:endParaRPr lang="ru-RU" sz="3200" b="1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9779315" y="3493686"/>
            <a:ext cx="109677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Verdana" panose="020B0604030504040204" pitchFamily="34" charset="0"/>
                <a:ea typeface="Verdana" panose="020B0604030504040204" pitchFamily="34" charset="0"/>
              </a:rPr>
              <a:t>НЕТ</a:t>
            </a:r>
            <a:endParaRPr lang="ru-RU" sz="3200" b="1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45864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239565" y="3057744"/>
            <a:ext cx="11597722" cy="127778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194" name="Picture 2" descr="Picture background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0" t="12977" r="5030" b="9596"/>
          <a:stretch/>
        </p:blipFill>
        <p:spPr bwMode="auto">
          <a:xfrm>
            <a:off x="7056408" y="4356340"/>
            <a:ext cx="4689472" cy="2501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Скругленный прямоугольник 17"/>
          <p:cNvSpPr/>
          <p:nvPr/>
        </p:nvSpPr>
        <p:spPr>
          <a:xfrm>
            <a:off x="210803" y="1452983"/>
            <a:ext cx="11655246" cy="1523217"/>
          </a:xfrm>
          <a:prstGeom prst="roundRect">
            <a:avLst/>
          </a:prstGeom>
          <a:solidFill>
            <a:srgbClr val="E8D9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661"/>
              </a:spcBef>
              <a:buSzPct val="100000"/>
              <a:defRPr/>
            </a:pPr>
            <a:endParaRPr lang="ru-RU" sz="1600" dirty="0">
              <a:solidFill>
                <a:schemeClr val="bg1"/>
              </a:solidFill>
              <a:latin typeface="SB Sans Text Light"/>
              <a:ea typeface="Gill Sans SemiBold"/>
              <a:cs typeface="Helvetica" pitchFamily="34" charset="0"/>
              <a:sym typeface="Gill Sans SemiBold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0803" y="-39148"/>
            <a:ext cx="10330923" cy="1059596"/>
          </a:xfrm>
        </p:spPr>
        <p:txBody>
          <a:bodyPr lIns="0" tIns="0" rIns="0" bIns="0"/>
          <a:lstStyle/>
          <a:p>
            <a:pPr>
              <a:lnSpc>
                <a:spcPct val="100000"/>
              </a:lnSpc>
            </a:pPr>
            <a:r>
              <a:rPr lang="ru-RU" sz="2800" b="1" dirty="0" smtClean="0">
                <a:solidFill>
                  <a:srgbClr val="7000FF"/>
                </a:solidFill>
                <a:latin typeface="SB Sans Display"/>
                <a:cs typeface="SB Sans Display"/>
              </a:rPr>
              <a:t>ПРЕИМУЩЕСТВО</a:t>
            </a:r>
            <a:endParaRPr lang="ru-RU" sz="2800" b="1" dirty="0">
              <a:solidFill>
                <a:srgbClr val="7000FF"/>
              </a:solidFill>
              <a:latin typeface="SB Sans Display"/>
              <a:cs typeface="SB Sans Display"/>
            </a:endParaRPr>
          </a:p>
        </p:txBody>
      </p:sp>
      <p:pic>
        <p:nvPicPr>
          <p:cNvPr id="14" name="Google Shape;92;p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10803" y="1110580"/>
            <a:ext cx="11287125" cy="142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" descr="Сбербанк-АСТ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4506" y="268965"/>
            <a:ext cx="2125662" cy="409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125078" y="725108"/>
            <a:ext cx="97194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SB Sans Text Light" panose="020B0303040504020904"/>
              </a:rPr>
              <a:t>Для товаров российского </a:t>
            </a:r>
            <a:r>
              <a:rPr lang="ru-RU" dirty="0">
                <a:latin typeface="SB Sans Text Light" panose="020B0303040504020904"/>
              </a:rPr>
              <a:t>происхождения</a:t>
            </a:r>
          </a:p>
          <a:p>
            <a:endParaRPr lang="ru-RU" dirty="0">
              <a:latin typeface="SB Sans Text Light" panose="020B0303040504020904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0803" y="1452983"/>
            <a:ext cx="1165524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Механизм применения:</a:t>
            </a:r>
          </a:p>
          <a:p>
            <a:r>
              <a:rPr lang="ru-RU" dirty="0" smtClean="0"/>
              <a:t>При </a:t>
            </a:r>
            <a:r>
              <a:rPr lang="ru-RU" dirty="0"/>
              <a:t>рассмотрении, оценке, сопоставлении </a:t>
            </a:r>
            <a:r>
              <a:rPr lang="ru-RU" dirty="0" smtClean="0"/>
              <a:t>заявок, ценовое </a:t>
            </a:r>
            <a:r>
              <a:rPr lang="ru-RU" dirty="0"/>
              <a:t>предложение </a:t>
            </a:r>
            <a:r>
              <a:rPr lang="ru-RU" b="1" dirty="0"/>
              <a:t>снижается на 15% </a:t>
            </a:r>
            <a:r>
              <a:rPr lang="ru-RU" dirty="0" smtClean="0"/>
              <a:t>(или </a:t>
            </a:r>
            <a:r>
              <a:rPr lang="ru-RU" dirty="0"/>
              <a:t>увеличивается </a:t>
            </a:r>
            <a:r>
              <a:rPr lang="ru-RU" dirty="0" smtClean="0"/>
              <a:t>при подаче предложения </a:t>
            </a:r>
            <a:r>
              <a:rPr lang="ru-RU" dirty="0"/>
              <a:t>о размере платы за заключение договора), если участник предлагает товар только российского происхождения или при закупке работ, услуг участник является российским лицом</a:t>
            </a:r>
            <a:r>
              <a:rPr lang="ru-RU" dirty="0" smtClean="0"/>
              <a:t>.</a:t>
            </a:r>
          </a:p>
          <a:p>
            <a:r>
              <a:rPr lang="ru-RU" b="1" dirty="0"/>
              <a:t>Договор</a:t>
            </a:r>
            <a:r>
              <a:rPr lang="ru-RU" dirty="0"/>
              <a:t> с таким участником </a:t>
            </a:r>
            <a:r>
              <a:rPr lang="ru-RU" b="1" dirty="0"/>
              <a:t>заключается по цене без учета снижения </a:t>
            </a:r>
            <a:r>
              <a:rPr lang="ru-RU" dirty="0"/>
              <a:t>либо увеличения его ценового предложения</a:t>
            </a:r>
            <a:r>
              <a:rPr lang="ru-RU" dirty="0" smtClean="0"/>
              <a:t>;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35561" y="4617954"/>
            <a:ext cx="6418921" cy="1477328"/>
          </a:xfrm>
          <a:prstGeom prst="rect">
            <a:avLst/>
          </a:prstGeom>
          <a:ln>
            <a:solidFill>
              <a:srgbClr val="37F22E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b="1" dirty="0" smtClean="0"/>
              <a:t>При исполнении договора: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 smtClean="0"/>
              <a:t>если </a:t>
            </a:r>
            <a:r>
              <a:rPr lang="ru-RU" dirty="0"/>
              <a:t>договор предусматривает поставку российского </a:t>
            </a:r>
            <a:r>
              <a:rPr lang="ru-RU" dirty="0" smtClean="0"/>
              <a:t>товара, </a:t>
            </a:r>
            <a:r>
              <a:rPr lang="ru-RU" dirty="0"/>
              <a:t>не допускается его замена на </a:t>
            </a:r>
            <a:r>
              <a:rPr lang="ru-RU" dirty="0" smtClean="0"/>
              <a:t>иностранный товар;</a:t>
            </a:r>
            <a:endParaRPr lang="ru-RU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 smtClean="0"/>
              <a:t>если </a:t>
            </a:r>
            <a:r>
              <a:rPr lang="ru-RU" dirty="0"/>
              <a:t>договор заключен с российским лицом, не допускается перемена подрядчика (исполнителя) на иностранное лицо.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39565" y="3057744"/>
            <a:ext cx="11597722" cy="12777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Условия применения: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-Если в объекте закупки есть </a:t>
            </a:r>
            <a:r>
              <a:rPr lang="ru-RU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хотя бы один товар НЕ из Перечня 1, 2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-Из заявок, признанных</a:t>
            </a:r>
            <a:r>
              <a:rPr lang="ru-RU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соответствующими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имеется заявка с </a:t>
            </a:r>
            <a:r>
              <a:rPr lang="ru-RU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хотя бы одним товаром 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из иностранного государства.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-Преимущество 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предоставляется только если </a:t>
            </a:r>
            <a:r>
              <a:rPr lang="ru-RU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все товары из РФ 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(и включенные в перечни и нет).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51069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Скругленный прямоугольник 27"/>
          <p:cNvSpPr/>
          <p:nvPr/>
        </p:nvSpPr>
        <p:spPr>
          <a:xfrm>
            <a:off x="5754987" y="4161543"/>
            <a:ext cx="6215181" cy="2372264"/>
          </a:xfrm>
          <a:prstGeom prst="roundRect">
            <a:avLst/>
          </a:prstGeom>
          <a:noFill/>
          <a:ln w="38100">
            <a:solidFill>
              <a:srgbClr val="37F22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354941" y="1660259"/>
            <a:ext cx="4980167" cy="170327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928602" y="1371439"/>
            <a:ext cx="3832843" cy="577640"/>
          </a:xfrm>
          <a:prstGeom prst="roundRect">
            <a:avLst/>
          </a:prstGeom>
          <a:solidFill>
            <a:srgbClr val="E8D9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0803" y="-39148"/>
            <a:ext cx="10330923" cy="1059596"/>
          </a:xfrm>
        </p:spPr>
        <p:txBody>
          <a:bodyPr lIns="0" tIns="0" rIns="0" bIns="0"/>
          <a:lstStyle/>
          <a:p>
            <a:pPr>
              <a:lnSpc>
                <a:spcPct val="100000"/>
              </a:lnSpc>
            </a:pPr>
            <a:r>
              <a:rPr lang="ru-RU" sz="2800" b="1" dirty="0" smtClean="0">
                <a:solidFill>
                  <a:srgbClr val="7000FF"/>
                </a:solidFill>
                <a:latin typeface="SB Sans Display"/>
                <a:cs typeface="SB Sans Display"/>
              </a:rPr>
              <a:t>ПРИМЕР</a:t>
            </a:r>
            <a:endParaRPr lang="ru-RU" sz="2800" b="1" dirty="0">
              <a:solidFill>
                <a:srgbClr val="7000FF"/>
              </a:solidFill>
              <a:latin typeface="SB Sans Display"/>
              <a:cs typeface="SB Sans Display"/>
            </a:endParaRPr>
          </a:p>
        </p:txBody>
      </p:sp>
      <p:pic>
        <p:nvPicPr>
          <p:cNvPr id="14" name="Google Shape;92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10803" y="1110580"/>
            <a:ext cx="11287125" cy="142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" descr="Сбербанк-АСТ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4506" y="268965"/>
            <a:ext cx="2125662" cy="409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125078" y="725108"/>
            <a:ext cx="97194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SB Sans Text Light" panose="020B0303040504020904"/>
              </a:rPr>
              <a:t>Предоставления преимущества для товаров российского </a:t>
            </a:r>
            <a:r>
              <a:rPr lang="ru-RU" dirty="0">
                <a:latin typeface="SB Sans Text Light" panose="020B0303040504020904"/>
              </a:rPr>
              <a:t>происхождения</a:t>
            </a:r>
          </a:p>
          <a:p>
            <a:endParaRPr lang="ru-RU" dirty="0">
              <a:latin typeface="SB Sans Text Light" panose="020B0303040504020904"/>
            </a:endParaRPr>
          </a:p>
        </p:txBody>
      </p:sp>
      <p:pic>
        <p:nvPicPr>
          <p:cNvPr id="10" name="Picture 2" descr="https://catherineasquithgallery.com/uploads/posts/2021-03/1614563217_18-p-kartinka-cheloveka-na-belom-fone-21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728" t="1475" r="4819" b="-1475"/>
          <a:stretch/>
        </p:blipFill>
        <p:spPr bwMode="auto">
          <a:xfrm>
            <a:off x="341895" y="1215000"/>
            <a:ext cx="811751" cy="2226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ttps://catherineasquithgallery.com/uploads/posts/2021-03/1614563217_18-p-kartinka-cheloveka-na-belom-fone-21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15" t="1264" r="34832" b="-1264"/>
          <a:stretch/>
        </p:blipFill>
        <p:spPr bwMode="auto">
          <a:xfrm>
            <a:off x="341895" y="3820177"/>
            <a:ext cx="811751" cy="2226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s://catherineasquithgallery.com/uploads/posts/2021-03/1614563217_18-p-kartinka-cheloveka-na-belom-fone-21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721" t="-632" r="19826" b="632"/>
          <a:stretch/>
        </p:blipFill>
        <p:spPr bwMode="auto">
          <a:xfrm>
            <a:off x="3258204" y="1293219"/>
            <a:ext cx="754722" cy="2070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https://catherineasquithgallery.com/uploads/posts/2021-03/1614563217_18-p-kartinka-cheloveka-na-belom-fone-21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32" t="632" r="63415" b="-632"/>
          <a:stretch/>
        </p:blipFill>
        <p:spPr bwMode="auto">
          <a:xfrm>
            <a:off x="3201175" y="3820177"/>
            <a:ext cx="811751" cy="2226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6" descr="https://kriorus.ru/sites/kriorus/files/china-flag-flag-of-china-east-asia-chinese-chinese-flag-prc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770" y="2954197"/>
            <a:ext cx="545780" cy="409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Picture background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36" t="9416" r="9351" b="9206"/>
          <a:stretch/>
        </p:blipFill>
        <p:spPr bwMode="auto">
          <a:xfrm>
            <a:off x="3635565" y="2977852"/>
            <a:ext cx="624436" cy="409335"/>
          </a:xfrm>
          <a:prstGeom prst="rect">
            <a:avLst/>
          </a:prstGeom>
          <a:noFill/>
          <a:ln>
            <a:solidFill>
              <a:schemeClr val="accent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Picture background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36" t="9416" r="9351" b="9206"/>
          <a:stretch/>
        </p:blipFill>
        <p:spPr bwMode="auto">
          <a:xfrm>
            <a:off x="3700708" y="5631257"/>
            <a:ext cx="624436" cy="409335"/>
          </a:xfrm>
          <a:prstGeom prst="rect">
            <a:avLst/>
          </a:prstGeom>
          <a:noFill/>
          <a:ln>
            <a:solidFill>
              <a:schemeClr val="accent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20660" y="2036815"/>
            <a:ext cx="12581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22A43A"/>
                </a:solidFill>
              </a:rPr>
              <a:t>Участник 1</a:t>
            </a:r>
          </a:p>
          <a:p>
            <a:pPr algn="ctr"/>
            <a:r>
              <a:rPr lang="ru-RU" dirty="0" smtClean="0"/>
              <a:t>100 000 р.</a:t>
            </a: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4012926" y="2036814"/>
            <a:ext cx="12581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22A43A"/>
                </a:solidFill>
              </a:rPr>
              <a:t>Участник 2</a:t>
            </a:r>
          </a:p>
          <a:p>
            <a:pPr algn="ctr"/>
            <a:r>
              <a:rPr lang="ru-RU" dirty="0" smtClean="0"/>
              <a:t>115 000 р.</a:t>
            </a:r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1020660" y="4701344"/>
            <a:ext cx="12581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22A43A"/>
                </a:solidFill>
              </a:rPr>
              <a:t>Участник 3</a:t>
            </a:r>
          </a:p>
          <a:p>
            <a:pPr algn="ctr"/>
            <a:r>
              <a:rPr lang="ru-RU" dirty="0" smtClean="0"/>
              <a:t>120 000 р.</a:t>
            </a:r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>
            <a:off x="4012926" y="4604049"/>
            <a:ext cx="12581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22A43A"/>
                </a:solidFill>
              </a:rPr>
              <a:t>Участник 4</a:t>
            </a:r>
          </a:p>
          <a:p>
            <a:pPr algn="ctr"/>
            <a:r>
              <a:rPr lang="ru-RU" dirty="0" smtClean="0"/>
              <a:t>130 000 р.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993357" y="1415499"/>
            <a:ext cx="38096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7000FF"/>
                </a:solidFill>
              </a:rPr>
              <a:t>Предварительный расчёт:</a:t>
            </a:r>
            <a:endParaRPr lang="ru-RU" sz="2400" b="1" dirty="0">
              <a:solidFill>
                <a:srgbClr val="7000F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699516" y="1928977"/>
            <a:ext cx="4528997" cy="1600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Участник 1. 100 000 р.</a:t>
            </a:r>
          </a:p>
          <a:p>
            <a:r>
              <a:rPr lang="ru-RU" sz="2000" dirty="0" smtClean="0"/>
              <a:t>Участник 2. 115 000 р. – 15%=97 750 р.</a:t>
            </a:r>
          </a:p>
          <a:p>
            <a:r>
              <a:rPr lang="ru-RU" sz="2000" dirty="0" smtClean="0"/>
              <a:t>Участник 3. 120 000 р. </a:t>
            </a:r>
          </a:p>
          <a:p>
            <a:r>
              <a:rPr lang="ru-RU" sz="2000" dirty="0" smtClean="0"/>
              <a:t>Участник 4. 130 000 р. – 15%=110 500 р. </a:t>
            </a:r>
          </a:p>
          <a:p>
            <a:endParaRPr lang="ru-RU" dirty="0"/>
          </a:p>
        </p:txBody>
      </p:sp>
      <p:pic>
        <p:nvPicPr>
          <p:cNvPr id="26" name="Picture 6" descr="https://kriorus.ru/sites/kriorus/files/china-flag-flag-of-china-east-asia-chinese-chinese-flag-prc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985" y="5612161"/>
            <a:ext cx="545780" cy="409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Скругленный прямоугольник 23"/>
          <p:cNvSpPr/>
          <p:nvPr/>
        </p:nvSpPr>
        <p:spPr>
          <a:xfrm>
            <a:off x="7332453" y="3820177"/>
            <a:ext cx="3263125" cy="458525"/>
          </a:xfrm>
          <a:prstGeom prst="roundRect">
            <a:avLst/>
          </a:prstGeom>
          <a:solidFill>
            <a:srgbClr val="FFFFEB"/>
          </a:solidFill>
          <a:ln w="38100">
            <a:solidFill>
              <a:srgbClr val="FFF7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TextBox 24"/>
          <p:cNvSpPr txBox="1"/>
          <p:nvPr/>
        </p:nvSpPr>
        <p:spPr>
          <a:xfrm>
            <a:off x="7415857" y="3792321"/>
            <a:ext cx="31797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Ранжирование заявок</a:t>
            </a:r>
            <a:endParaRPr lang="ru-RU" sz="2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220" name="Picture 4" descr="Picture background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9018" y="4410860"/>
            <a:ext cx="502874" cy="717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TextBox 26"/>
          <p:cNvSpPr txBox="1"/>
          <p:nvPr/>
        </p:nvSpPr>
        <p:spPr>
          <a:xfrm>
            <a:off x="6251533" y="4410860"/>
            <a:ext cx="55083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22A43A"/>
                </a:solidFill>
              </a:rPr>
              <a:t>Участник 2,</a:t>
            </a:r>
            <a:r>
              <a:rPr lang="ru-RU" sz="2400" b="1" dirty="0" smtClean="0"/>
              <a:t> </a:t>
            </a:r>
            <a:r>
              <a:rPr lang="ru-RU" sz="2400" dirty="0" smtClean="0"/>
              <a:t>с ценой договора </a:t>
            </a:r>
            <a:r>
              <a:rPr lang="ru-RU" sz="2400" b="1" dirty="0" smtClean="0"/>
              <a:t>115 000 р</a:t>
            </a:r>
            <a:r>
              <a:rPr lang="ru-RU" sz="2400" dirty="0" smtClean="0"/>
              <a:t>. </a:t>
            </a:r>
            <a:endParaRPr lang="ru-RU" sz="2400" dirty="0"/>
          </a:p>
        </p:txBody>
      </p:sp>
      <p:sp>
        <p:nvSpPr>
          <p:cNvPr id="31" name="TextBox 30"/>
          <p:cNvSpPr txBox="1"/>
          <p:nvPr/>
        </p:nvSpPr>
        <p:spPr>
          <a:xfrm>
            <a:off x="7522818" y="5161698"/>
            <a:ext cx="288239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C000"/>
                </a:solidFill>
              </a:rPr>
              <a:t>2 место </a:t>
            </a:r>
            <a:r>
              <a:rPr lang="ru-RU" sz="2400" b="1" dirty="0"/>
              <a:t>–</a:t>
            </a:r>
            <a:r>
              <a:rPr lang="ru-RU" sz="2400" b="1" dirty="0" smtClean="0"/>
              <a:t> </a:t>
            </a:r>
            <a:r>
              <a:rPr lang="ru-RU" sz="2400" dirty="0" smtClean="0"/>
              <a:t>Участник 1</a:t>
            </a:r>
          </a:p>
          <a:p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</a:rPr>
              <a:t>3 место </a:t>
            </a:r>
            <a:r>
              <a:rPr lang="ru-RU" sz="2400" b="1" dirty="0" smtClean="0"/>
              <a:t>– </a:t>
            </a:r>
            <a:r>
              <a:rPr lang="ru-RU" sz="2400" dirty="0" smtClean="0"/>
              <a:t>Участник 4</a:t>
            </a:r>
          </a:p>
          <a:p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</a:rPr>
              <a:t>4 место </a:t>
            </a:r>
            <a:r>
              <a:rPr lang="ru-RU" sz="2400" b="1" dirty="0" smtClean="0"/>
              <a:t>– </a:t>
            </a:r>
            <a:r>
              <a:rPr lang="ru-RU" sz="2400" dirty="0" smtClean="0"/>
              <a:t>Участник 3</a:t>
            </a:r>
            <a:endParaRPr lang="ru-RU" sz="24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38674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Скругленный прямоугольник 17"/>
          <p:cNvSpPr/>
          <p:nvPr/>
        </p:nvSpPr>
        <p:spPr>
          <a:xfrm>
            <a:off x="319853" y="1875815"/>
            <a:ext cx="11314685" cy="3669631"/>
          </a:xfrm>
          <a:prstGeom prst="roundRect">
            <a:avLst/>
          </a:prstGeom>
          <a:solidFill>
            <a:srgbClr val="E8D9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661"/>
              </a:spcBef>
              <a:buSzPct val="100000"/>
              <a:defRPr/>
            </a:pPr>
            <a:endParaRPr lang="ru-RU" sz="1600" dirty="0">
              <a:solidFill>
                <a:schemeClr val="bg1"/>
              </a:solidFill>
              <a:latin typeface="SB Sans Text Light"/>
              <a:ea typeface="Gill Sans SemiBold"/>
              <a:cs typeface="Helvetica" pitchFamily="34" charset="0"/>
              <a:sym typeface="Gill Sans SemiBold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0803" y="-39148"/>
            <a:ext cx="10330923" cy="1059596"/>
          </a:xfrm>
        </p:spPr>
        <p:txBody>
          <a:bodyPr lIns="0" tIns="0" rIns="0" bIns="0"/>
          <a:lstStyle/>
          <a:p>
            <a:pPr>
              <a:lnSpc>
                <a:spcPct val="100000"/>
              </a:lnSpc>
            </a:pPr>
            <a:r>
              <a:rPr lang="ru-RU" sz="2800" b="1" dirty="0" smtClean="0">
                <a:solidFill>
                  <a:srgbClr val="7000FF"/>
                </a:solidFill>
                <a:latin typeface="SB Sans Display"/>
                <a:cs typeface="SB Sans Display"/>
              </a:rPr>
              <a:t>КВОТИРОВАНИЕ</a:t>
            </a:r>
            <a:endParaRPr lang="ru-RU" sz="2800" b="1" dirty="0">
              <a:solidFill>
                <a:srgbClr val="7000FF"/>
              </a:solidFill>
              <a:latin typeface="SB Sans Display"/>
              <a:cs typeface="SB Sans Display"/>
            </a:endParaRPr>
          </a:p>
        </p:txBody>
      </p:sp>
      <p:pic>
        <p:nvPicPr>
          <p:cNvPr id="14" name="Google Shape;92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10803" y="1110580"/>
            <a:ext cx="11287125" cy="142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" descr="Сбербанк-АСТ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4506" y="268965"/>
            <a:ext cx="2125662" cy="409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125078" y="725108"/>
            <a:ext cx="97194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SB Sans Text Light" panose="020B0303040504020904"/>
              </a:rPr>
              <a:t>Для товаров российского происхождения</a:t>
            </a:r>
            <a:endParaRPr lang="ru-RU" dirty="0">
              <a:latin typeface="SB Sans Text Light" panose="020B0303040504020904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65161" y="2001964"/>
            <a:ext cx="1110172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7000FF"/>
                </a:solidFill>
              </a:rPr>
              <a:t>СРОК: </a:t>
            </a:r>
            <a:r>
              <a:rPr lang="ru-RU" sz="2400" dirty="0" smtClean="0"/>
              <a:t>По </a:t>
            </a:r>
            <a:r>
              <a:rPr lang="ru-RU" sz="2400" dirty="0"/>
              <a:t>итогам года до 1 февраля года, следующего за отчетным годом, </a:t>
            </a:r>
            <a:endParaRPr lang="ru-RU" sz="2400" dirty="0" smtClean="0"/>
          </a:p>
          <a:p>
            <a:r>
              <a:rPr lang="ru-RU" sz="2400" b="1" dirty="0" smtClean="0">
                <a:solidFill>
                  <a:srgbClr val="22A43A"/>
                </a:solidFill>
              </a:rPr>
              <a:t>ГДЕ и ЧТО: </a:t>
            </a:r>
            <a:r>
              <a:rPr lang="ru-RU" sz="2400" dirty="0" smtClean="0"/>
              <a:t>В ЕИС размещается </a:t>
            </a:r>
            <a:r>
              <a:rPr lang="ru-RU" sz="2400" dirty="0"/>
              <a:t>отчет об объеме закупок товаров российского происхождения, работ, услуг, соответственно выполняемых, оказываемых российскими лицами, </a:t>
            </a:r>
            <a:endParaRPr lang="ru-RU" sz="2400" dirty="0" smtClean="0"/>
          </a:p>
          <a:p>
            <a:r>
              <a:rPr lang="ru-RU" sz="2400" b="1" dirty="0" smtClean="0">
                <a:solidFill>
                  <a:srgbClr val="7000FF"/>
                </a:solidFill>
              </a:rPr>
              <a:t>КАК ФОРМИРУЕТСЯ: </a:t>
            </a:r>
            <a:r>
              <a:rPr lang="ru-RU" sz="2400" dirty="0" smtClean="0"/>
              <a:t>Обработка информации из реестра договоров ЕИС, или формирование заказчиком </a:t>
            </a:r>
            <a:r>
              <a:rPr lang="ru-RU" sz="2400" dirty="0"/>
              <a:t>информации об объеме </a:t>
            </a:r>
            <a:r>
              <a:rPr lang="ru-RU" sz="2400" dirty="0" smtClean="0"/>
              <a:t>закупок, которая не подлежит </a:t>
            </a:r>
            <a:r>
              <a:rPr lang="ru-RU" sz="2400" dirty="0" smtClean="0"/>
              <a:t>размещению </a:t>
            </a:r>
            <a:r>
              <a:rPr lang="ru-RU" sz="2400" dirty="0" smtClean="0"/>
              <a:t>в ЕИС. </a:t>
            </a:r>
          </a:p>
          <a:p>
            <a:r>
              <a:rPr lang="ru-RU" sz="2400" b="1" dirty="0" smtClean="0">
                <a:solidFill>
                  <a:srgbClr val="22A43A"/>
                </a:solidFill>
              </a:rPr>
              <a:t>ПРОВЕРКА: </a:t>
            </a:r>
            <a:r>
              <a:rPr lang="ru-RU" sz="2400" dirty="0" smtClean="0"/>
              <a:t>до 1 марта уполномоченным ФОИВ (Минфин).</a:t>
            </a:r>
          </a:p>
          <a:p>
            <a:r>
              <a:rPr lang="ru-RU" sz="2400" b="1" dirty="0" smtClean="0">
                <a:solidFill>
                  <a:srgbClr val="7000FF"/>
                </a:solidFill>
              </a:rPr>
              <a:t>ФОРМА И ПОРЯДОК: </a:t>
            </a:r>
            <a:r>
              <a:rPr lang="ru-RU" sz="2400" dirty="0" smtClean="0"/>
              <a:t>определена проектом Правительства.</a:t>
            </a:r>
            <a:endParaRPr lang="ru-RU" sz="24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878138" y="5411437"/>
            <a:ext cx="5077326" cy="644521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Части 6-8 статьи 3.1-4 Закона № 223-ФЗ</a:t>
            </a:r>
            <a:endParaRPr lang="ru-RU" sz="2000" b="1" dirty="0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39256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0803" y="-39148"/>
            <a:ext cx="10330923" cy="1059596"/>
          </a:xfrm>
        </p:spPr>
        <p:txBody>
          <a:bodyPr lIns="0" tIns="0" rIns="0" bIns="0"/>
          <a:lstStyle/>
          <a:p>
            <a:pPr>
              <a:lnSpc>
                <a:spcPct val="100000"/>
              </a:lnSpc>
            </a:pPr>
            <a:r>
              <a:rPr lang="ru-RU" sz="2800" b="1" dirty="0" smtClean="0">
                <a:solidFill>
                  <a:srgbClr val="7000FF"/>
                </a:solidFill>
                <a:latin typeface="SB Sans Display"/>
                <a:cs typeface="SB Sans Display"/>
              </a:rPr>
              <a:t>КТО ОТЧИТЫВАЕТСЯ</a:t>
            </a:r>
            <a:endParaRPr lang="ru-RU" sz="2800" b="1" dirty="0">
              <a:solidFill>
                <a:srgbClr val="7000FF"/>
              </a:solidFill>
              <a:latin typeface="SB Sans Display"/>
              <a:cs typeface="SB Sans Display"/>
            </a:endParaRPr>
          </a:p>
        </p:txBody>
      </p:sp>
      <p:pic>
        <p:nvPicPr>
          <p:cNvPr id="14" name="Google Shape;92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10803" y="1110580"/>
            <a:ext cx="11287125" cy="142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" descr="Сбербанк-АСТ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4506" y="268965"/>
            <a:ext cx="2125662" cy="409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125078" y="725108"/>
            <a:ext cx="97194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SB Sans Text Light" panose="020B0303040504020904"/>
              </a:rPr>
              <a:t>О минимальной обязательной доле</a:t>
            </a:r>
            <a:endParaRPr lang="ru-RU" dirty="0">
              <a:latin typeface="SB Sans Text Light" panose="020B0303040504020904"/>
            </a:endParaRPr>
          </a:p>
          <a:p>
            <a:endParaRPr lang="ru-RU" dirty="0">
              <a:latin typeface="SB Sans Text Light" panose="020B0303040504020904"/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210802" y="1215000"/>
            <a:ext cx="11759366" cy="4624348"/>
            <a:chOff x="210802" y="1391992"/>
            <a:chExt cx="11759366" cy="4624348"/>
          </a:xfrm>
        </p:grpSpPr>
        <p:sp>
          <p:nvSpPr>
            <p:cNvPr id="17" name="Скругленный прямоугольник 16"/>
            <p:cNvSpPr/>
            <p:nvPr/>
          </p:nvSpPr>
          <p:spPr>
            <a:xfrm>
              <a:off x="210802" y="4528868"/>
              <a:ext cx="11373871" cy="1487472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spcBef>
                  <a:spcPts val="661"/>
                </a:spcBef>
                <a:buSzPct val="100000"/>
                <a:defRPr/>
              </a:pPr>
              <a:endParaRPr lang="ru-RU" sz="1600" dirty="0">
                <a:solidFill>
                  <a:schemeClr val="bg1"/>
                </a:solidFill>
                <a:latin typeface="SB Sans Text Light"/>
                <a:ea typeface="Gill Sans SemiBold"/>
                <a:cs typeface="Helvetica" pitchFamily="34" charset="0"/>
                <a:sym typeface="Gill Sans SemiBold"/>
              </a:endParaRPr>
            </a:p>
          </p:txBody>
        </p:sp>
        <p:sp>
          <p:nvSpPr>
            <p:cNvPr id="13" name="Скругленный прямоугольник 12"/>
            <p:cNvSpPr/>
            <p:nvPr/>
          </p:nvSpPr>
          <p:spPr>
            <a:xfrm>
              <a:off x="386732" y="4318409"/>
              <a:ext cx="2037291" cy="458391"/>
            </a:xfrm>
            <a:prstGeom prst="roundRect">
              <a:avLst/>
            </a:prstGeom>
            <a:solidFill>
              <a:srgbClr val="FFFFEB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Скругленный прямоугольник 17"/>
            <p:cNvSpPr/>
            <p:nvPr/>
          </p:nvSpPr>
          <p:spPr>
            <a:xfrm>
              <a:off x="210803" y="1489585"/>
              <a:ext cx="11373871" cy="2754611"/>
            </a:xfrm>
            <a:prstGeom prst="roundRect">
              <a:avLst/>
            </a:prstGeom>
            <a:solidFill>
              <a:srgbClr val="E8D9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spcBef>
                  <a:spcPts val="661"/>
                </a:spcBef>
                <a:buSzPct val="100000"/>
                <a:defRPr/>
              </a:pPr>
              <a:endParaRPr lang="ru-RU" sz="1600" dirty="0">
                <a:solidFill>
                  <a:schemeClr val="bg1"/>
                </a:solidFill>
                <a:latin typeface="SB Sans Text Light"/>
                <a:ea typeface="Gill Sans SemiBold"/>
                <a:cs typeface="Helvetica" pitchFamily="34" charset="0"/>
                <a:sym typeface="Gill Sans SemiBold"/>
              </a:endParaRPr>
            </a:p>
          </p:txBody>
        </p:sp>
        <p:sp>
          <p:nvSpPr>
            <p:cNvPr id="6" name="Скругленный прямоугольник 5"/>
            <p:cNvSpPr/>
            <p:nvPr/>
          </p:nvSpPr>
          <p:spPr>
            <a:xfrm>
              <a:off x="413200" y="1391992"/>
              <a:ext cx="5086831" cy="458391"/>
            </a:xfrm>
            <a:prstGeom prst="roundRect">
              <a:avLst/>
            </a:prstGeom>
            <a:solidFill>
              <a:srgbClr val="FFFFEB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386732" y="1850383"/>
              <a:ext cx="11137125" cy="23083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dirty="0" smtClean="0"/>
                <a:t>при </a:t>
              </a:r>
              <a:r>
                <a:rPr lang="ru-RU" dirty="0"/>
                <a:t>осуществлении </a:t>
              </a:r>
              <a:r>
                <a:rPr lang="ru-RU" dirty="0" smtClean="0"/>
                <a:t>закупок по Закону № 223-ФЗ государственными </a:t>
              </a:r>
              <a:r>
                <a:rPr lang="ru-RU" dirty="0"/>
                <a:t>корпорациями, </a:t>
              </a:r>
              <a:r>
                <a:rPr lang="ru-RU" dirty="0" smtClean="0"/>
                <a:t>компаниями</a:t>
              </a:r>
              <a:r>
                <a:rPr lang="ru-RU" dirty="0"/>
                <a:t>, публично-правовыми компаниями, субъектами естественных монополий, организациями, осуществляющими регулируемые виды деятельности в сфере электроснабжения, газоснабжения, теплоснабжения, водоснабжения, водоотведения, очистки сточных вод, обращения с твердыми коммунальными отходами, автономными учреждениями, а также хозяйственными обществами, в уставном капитале которых доля участия Российской Федерации, субъекта Российской Федерации, муниципального образования в совокупности превышает </a:t>
              </a:r>
              <a:r>
                <a:rPr lang="ru-RU" dirty="0" smtClean="0"/>
                <a:t>50%, а также «дочками» и «внучками» вышеуказанных организаций </a:t>
              </a:r>
              <a:br>
                <a:rPr lang="ru-RU" dirty="0" smtClean="0"/>
              </a:br>
              <a:r>
                <a:rPr lang="ru-RU" dirty="0" smtClean="0"/>
                <a:t>(п. 1-3 ч. 2 ст. 1 Закона № 223-ФЗ).</a:t>
              </a:r>
              <a:endParaRPr lang="ru-RU" dirty="0"/>
            </a:p>
          </p:txBody>
        </p:sp>
        <p:sp>
          <p:nvSpPr>
            <p:cNvPr id="3" name="Прямоугольник 2"/>
            <p:cNvSpPr/>
            <p:nvPr/>
          </p:nvSpPr>
          <p:spPr>
            <a:xfrm>
              <a:off x="442112" y="1415372"/>
              <a:ext cx="502900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b="1" dirty="0"/>
                <a:t>Минимальная обязательная доля применяется:</a:t>
              </a:r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355373" y="4776800"/>
              <a:ext cx="11084728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ru-RU" dirty="0" smtClean="0"/>
                <a:t>Заказчиками</a:t>
              </a:r>
              <a:r>
                <a:rPr lang="ru-RU" dirty="0"/>
                <a:t>, не относящимися к организациям, указанным в п. 1-3 ч. 2 ст. 1 Закона № 223-ФЗ;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ru-RU" dirty="0"/>
                <a:t>Хозяйственными обществами, включенными в сводный реестр организаций оборонно-промышленного комплекса, предусмотренный ПП РФ от 20.02.2004 г. № 96 «О сводном реестре организаций оборонно-промышленного комплекса».</a:t>
              </a: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442112" y="4343639"/>
              <a:ext cx="187525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b="1" dirty="0"/>
                <a:t>Не применяется:</a:t>
              </a:r>
            </a:p>
          </p:txBody>
        </p:sp>
        <p:pic>
          <p:nvPicPr>
            <p:cNvPr id="12298" name="Picture 10" descr="Picture background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11751" y="3084961"/>
              <a:ext cx="2058417" cy="20584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9" name="Прямоугольник 8"/>
          <p:cNvSpPr/>
          <p:nvPr/>
        </p:nvSpPr>
        <p:spPr>
          <a:xfrm>
            <a:off x="3598427" y="6048069"/>
            <a:ext cx="45086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Применяется для товаров из Перечня № </a:t>
            </a:r>
            <a:r>
              <a:rPr lang="ru-RU" b="1" dirty="0" smtClean="0"/>
              <a:t>3.</a:t>
            </a:r>
          </a:p>
          <a:p>
            <a:endParaRPr lang="ru-RU" b="1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519577" y="5986732"/>
            <a:ext cx="4590726" cy="500332"/>
          </a:xfrm>
          <a:prstGeom prst="roundRect">
            <a:avLst/>
          </a:prstGeom>
          <a:noFill/>
          <a:ln w="38100">
            <a:solidFill>
              <a:srgbClr val="37F22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11125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2272607" y="5777720"/>
            <a:ext cx="5041231" cy="950678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271726" y="1335506"/>
            <a:ext cx="8490605" cy="2911642"/>
          </a:xfrm>
          <a:prstGeom prst="roundRect">
            <a:avLst/>
          </a:prstGeom>
          <a:solidFill>
            <a:srgbClr val="E8D9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661"/>
              </a:spcBef>
              <a:buSzPct val="100000"/>
              <a:defRPr/>
            </a:pPr>
            <a:endParaRPr lang="ru-RU" sz="1600" dirty="0">
              <a:solidFill>
                <a:schemeClr val="bg1"/>
              </a:solidFill>
              <a:latin typeface="SB Sans Text Light"/>
              <a:ea typeface="Gill Sans SemiBold"/>
              <a:cs typeface="Helvetica" pitchFamily="34" charset="0"/>
              <a:sym typeface="Gill Sans SemiBold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0803" y="-39148"/>
            <a:ext cx="10330923" cy="1059596"/>
          </a:xfrm>
        </p:spPr>
        <p:txBody>
          <a:bodyPr lIns="0" tIns="0" rIns="0" bIns="0"/>
          <a:lstStyle/>
          <a:p>
            <a:pPr>
              <a:lnSpc>
                <a:spcPct val="100000"/>
              </a:lnSpc>
            </a:pPr>
            <a:r>
              <a:rPr lang="ru-RU" sz="2800" b="1" dirty="0" smtClean="0">
                <a:solidFill>
                  <a:srgbClr val="7000FF"/>
                </a:solidFill>
                <a:latin typeface="SB Sans Display"/>
                <a:cs typeface="SB Sans Display"/>
              </a:rPr>
              <a:t>ОСОБЕННОСТИ ФОРМИРОВАНИЯ ЛОТА</a:t>
            </a:r>
            <a:endParaRPr lang="ru-RU" sz="2800" b="1" dirty="0">
              <a:solidFill>
                <a:srgbClr val="7000FF"/>
              </a:solidFill>
              <a:latin typeface="SB Sans Display"/>
              <a:cs typeface="SB Sans Display"/>
            </a:endParaRPr>
          </a:p>
        </p:txBody>
      </p:sp>
      <p:pic>
        <p:nvPicPr>
          <p:cNvPr id="14" name="Google Shape;92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10803" y="1110580"/>
            <a:ext cx="11287125" cy="142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" descr="Сбербанк-АСТ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4506" y="268965"/>
            <a:ext cx="2125662" cy="409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125078" y="725108"/>
            <a:ext cx="97194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SB Sans Text Light" panose="020B0303040504020904"/>
              </a:rPr>
              <a:t>При применении новых правил национального режима</a:t>
            </a:r>
            <a:endParaRPr lang="ru-RU" dirty="0">
              <a:latin typeface="SB Sans Text Light" panose="020B0303040504020904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7035" y="1461654"/>
            <a:ext cx="815398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Допускается включать </a:t>
            </a:r>
            <a:r>
              <a:rPr lang="ru-RU" sz="2400" b="1" dirty="0"/>
              <a:t>в один объект закупки </a:t>
            </a:r>
            <a:r>
              <a:rPr lang="ru-RU" sz="2400" dirty="0"/>
              <a:t>ТРУ,  как указанные в перечне № 1, перечне № 2, так и не указанные в них (если иное не установлено), при этом: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/>
              <a:t>к </a:t>
            </a:r>
            <a:r>
              <a:rPr lang="ru-RU" sz="2400" dirty="0"/>
              <a:t>ТРУ из перечня 1 применяется </a:t>
            </a:r>
            <a:r>
              <a:rPr lang="ru-RU" sz="2400" b="1" dirty="0"/>
              <a:t>запрет</a:t>
            </a:r>
            <a:r>
              <a:rPr lang="ru-RU" sz="2400" dirty="0"/>
              <a:t>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/>
              <a:t>к </a:t>
            </a:r>
            <a:r>
              <a:rPr lang="ru-RU" sz="2400" dirty="0"/>
              <a:t>ТРУ из перечня 2 применяется </a:t>
            </a:r>
            <a:r>
              <a:rPr lang="ru-RU" sz="2400" b="1" dirty="0"/>
              <a:t>ограничение</a:t>
            </a:r>
            <a:r>
              <a:rPr lang="ru-RU" sz="2400" dirty="0"/>
              <a:t>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/>
              <a:t>к </a:t>
            </a:r>
            <a:r>
              <a:rPr lang="ru-RU" sz="2400" dirty="0"/>
              <a:t>товарам не из Перечня 1 и 2 применяется </a:t>
            </a:r>
            <a:r>
              <a:rPr lang="ru-RU" sz="2400" b="1" dirty="0"/>
              <a:t>преимущество</a:t>
            </a:r>
            <a:r>
              <a:rPr lang="ru-RU" sz="2400" dirty="0"/>
              <a:t>.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984792" y="3785110"/>
            <a:ext cx="6709903" cy="212000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319816" y="3811919"/>
            <a:ext cx="603985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Исключения для следующих видов товаров: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/>
              <a:t>Музыкальные инструменты;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/>
              <a:t>Медицинские изделия;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/>
              <a:t>Радиоэлектронная продукция;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/>
              <a:t>Лекарственные препараты.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745222" y="5899116"/>
            <a:ext cx="6096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000" dirty="0"/>
              <a:t>Особенности формирования лота указаны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b="1" dirty="0" smtClean="0"/>
              <a:t>в </a:t>
            </a:r>
            <a:r>
              <a:rPr lang="ru-RU" sz="2000" b="1" dirty="0"/>
              <a:t>пункте 4 </a:t>
            </a:r>
            <a:r>
              <a:rPr lang="ru-RU" sz="2000" dirty="0"/>
              <a:t>проекта Постановления</a:t>
            </a:r>
          </a:p>
        </p:txBody>
      </p:sp>
      <p:pic>
        <p:nvPicPr>
          <p:cNvPr id="13" name="Picture 2" descr="Picture background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71" r="48127" b="53324"/>
          <a:stretch/>
        </p:blipFill>
        <p:spPr bwMode="auto">
          <a:xfrm rot="16200000">
            <a:off x="-218785" y="4527140"/>
            <a:ext cx="2542415" cy="2104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Picture background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73" t="12051" b="48025"/>
          <a:stretch/>
        </p:blipFill>
        <p:spPr bwMode="auto">
          <a:xfrm>
            <a:off x="9290649" y="1270903"/>
            <a:ext cx="2892971" cy="2396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23592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Picture background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84"/>
          <a:stretch/>
        </p:blipFill>
        <p:spPr bwMode="auto">
          <a:xfrm flipH="1">
            <a:off x="7379139" y="3878751"/>
            <a:ext cx="4812861" cy="3059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280415" y="5456669"/>
            <a:ext cx="7279104" cy="733927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996287" y="4548489"/>
            <a:ext cx="5847357" cy="96873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661"/>
              </a:spcBef>
              <a:buSzPct val="100000"/>
              <a:defRPr/>
            </a:pPr>
            <a:endParaRPr lang="ru-RU" sz="1600" dirty="0">
              <a:solidFill>
                <a:schemeClr val="bg1"/>
              </a:solidFill>
              <a:latin typeface="SB Sans Text Light"/>
              <a:ea typeface="Gill Sans SemiBold"/>
              <a:cs typeface="Helvetica" pitchFamily="34" charset="0"/>
              <a:sym typeface="Gill Sans SemiBold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280415" y="1452983"/>
            <a:ext cx="9564091" cy="3191206"/>
          </a:xfrm>
          <a:prstGeom prst="roundRect">
            <a:avLst/>
          </a:prstGeom>
          <a:solidFill>
            <a:srgbClr val="E8D9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661"/>
              </a:spcBef>
              <a:buSzPct val="100000"/>
              <a:defRPr/>
            </a:pPr>
            <a:endParaRPr lang="ru-RU" sz="1600" dirty="0">
              <a:solidFill>
                <a:schemeClr val="bg1"/>
              </a:solidFill>
              <a:latin typeface="SB Sans Text Light"/>
              <a:ea typeface="Gill Sans SemiBold"/>
              <a:cs typeface="Helvetica" pitchFamily="34" charset="0"/>
              <a:sym typeface="Gill Sans SemiBold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0803" y="-39148"/>
            <a:ext cx="10330923" cy="1059596"/>
          </a:xfrm>
        </p:spPr>
        <p:txBody>
          <a:bodyPr lIns="0" tIns="0" rIns="0" bIns="0"/>
          <a:lstStyle/>
          <a:p>
            <a:pPr>
              <a:lnSpc>
                <a:spcPct val="100000"/>
              </a:lnSpc>
            </a:pPr>
            <a:r>
              <a:rPr lang="ru-RU" sz="2800" b="1" dirty="0" smtClean="0">
                <a:solidFill>
                  <a:srgbClr val="7000FF"/>
                </a:solidFill>
                <a:latin typeface="SB Sans Display"/>
                <a:cs typeface="SB Sans Display"/>
              </a:rPr>
              <a:t>НОВЫЕ ТРЕБОВАНИЯ К ОПЕРАТОРУ ЭП</a:t>
            </a:r>
            <a:endParaRPr lang="ru-RU" sz="2800" b="1" dirty="0">
              <a:solidFill>
                <a:srgbClr val="7000FF"/>
              </a:solidFill>
              <a:latin typeface="SB Sans Display"/>
              <a:cs typeface="SB Sans Display"/>
            </a:endParaRPr>
          </a:p>
        </p:txBody>
      </p:sp>
      <p:pic>
        <p:nvPicPr>
          <p:cNvPr id="14" name="Google Shape;92;p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10803" y="1110580"/>
            <a:ext cx="11287125" cy="142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" descr="Сбербанк-АСТ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4506" y="268965"/>
            <a:ext cx="2125662" cy="409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125078" y="725108"/>
            <a:ext cx="97194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SB Sans Text Light" panose="020B0303040504020904"/>
              </a:rPr>
              <a:t>Д</a:t>
            </a:r>
            <a:r>
              <a:rPr lang="ru-RU" dirty="0" smtClean="0">
                <a:latin typeface="SB Sans Text Light" panose="020B0303040504020904"/>
              </a:rPr>
              <a:t>ля закупок среди субъектов </a:t>
            </a:r>
            <a:r>
              <a:rPr lang="ru-RU" dirty="0">
                <a:latin typeface="SB Sans Text Light" panose="020B0303040504020904"/>
              </a:rPr>
              <a:t>малого и среднего предпринимательства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22669" y="1472146"/>
            <a:ext cx="9421837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dirty="0"/>
              <a:t>Путем заполнения экранных форм электронной площадки подлежит указанию: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 smtClean="0"/>
              <a:t>наименование </a:t>
            </a:r>
            <a:r>
              <a:rPr lang="ru-RU" sz="2000" b="1" dirty="0"/>
              <a:t>страны происхождения товара</a:t>
            </a:r>
            <a:r>
              <a:rPr lang="ru-RU" sz="2000" dirty="0"/>
              <a:t>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 smtClean="0"/>
              <a:t>номер </a:t>
            </a:r>
            <a:r>
              <a:rPr lang="ru-RU" sz="2000" b="1" dirty="0"/>
              <a:t>реестровой записи </a:t>
            </a:r>
            <a:r>
              <a:rPr lang="ru-RU" sz="2000" dirty="0"/>
              <a:t>из </a:t>
            </a:r>
            <a:r>
              <a:rPr lang="ru-RU" sz="2000" dirty="0" smtClean="0"/>
              <a:t>реестров российской/евразийской </a:t>
            </a:r>
            <a:r>
              <a:rPr lang="ru-RU" sz="2000" dirty="0"/>
              <a:t>промышленности для позиций </a:t>
            </a:r>
            <a:r>
              <a:rPr lang="ru-RU" sz="2000" dirty="0" smtClean="0"/>
              <a:t>1 </a:t>
            </a:r>
            <a:r>
              <a:rPr lang="ru-RU" sz="2000" dirty="0"/>
              <a:t>- 142 перечня 1, </a:t>
            </a:r>
            <a:r>
              <a:rPr lang="ru-RU" sz="2000" dirty="0" smtClean="0"/>
              <a:t>позиций </a:t>
            </a:r>
            <a:r>
              <a:rPr lang="ru-RU" sz="2000" dirty="0"/>
              <a:t>1 - 421 перечня 2, если участником в стране </a:t>
            </a:r>
            <a:r>
              <a:rPr lang="ru-RU" sz="2000" b="1" dirty="0"/>
              <a:t>происхождения указана Российская </a:t>
            </a:r>
            <a:r>
              <a:rPr lang="ru-RU" sz="2000" b="1" dirty="0" smtClean="0"/>
              <a:t>Федерация/ЕАЭС </a:t>
            </a:r>
            <a:r>
              <a:rPr lang="ru-RU" sz="2000" dirty="0" smtClean="0"/>
              <a:t>(за </a:t>
            </a:r>
            <a:r>
              <a:rPr lang="ru-RU" sz="2000" dirty="0" err="1" smtClean="0"/>
              <a:t>искл</a:t>
            </a:r>
            <a:r>
              <a:rPr lang="ru-RU" sz="2000" dirty="0" smtClean="0"/>
              <a:t>. РФ). </a:t>
            </a:r>
            <a:r>
              <a:rPr lang="ru-RU" sz="2000" dirty="0"/>
              <a:t>Если в реестре содержится информация о совокупном количестве баллов, участник также указывает такую информацию в </a:t>
            </a:r>
            <a:r>
              <a:rPr lang="ru-RU" sz="2000" dirty="0" smtClean="0"/>
              <a:t>заявке</a:t>
            </a:r>
            <a:r>
              <a:rPr lang="en-US" sz="2000" dirty="0"/>
              <a:t>;</a:t>
            </a:r>
            <a:endParaRPr lang="ru-RU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 smtClean="0"/>
              <a:t>номер </a:t>
            </a:r>
            <a:r>
              <a:rPr lang="ru-RU" sz="2000" b="1" dirty="0"/>
              <a:t>реестровой записи</a:t>
            </a:r>
            <a:r>
              <a:rPr lang="ru-RU" sz="2000" dirty="0"/>
              <a:t> из </a:t>
            </a:r>
            <a:r>
              <a:rPr lang="ru-RU" sz="2000" dirty="0" smtClean="0"/>
              <a:t>реестров российского/евразийского ПО для позиции </a:t>
            </a:r>
            <a:r>
              <a:rPr lang="ru-RU" sz="2000" dirty="0"/>
              <a:t>143 перечня 1, если страной происхождения </a:t>
            </a:r>
            <a:r>
              <a:rPr lang="ru-RU" sz="2000" b="1" dirty="0"/>
              <a:t>указана Российская </a:t>
            </a:r>
            <a:r>
              <a:rPr lang="ru-RU" sz="2000" b="1" dirty="0" smtClean="0"/>
              <a:t>Федерация/ЕАЭС (за </a:t>
            </a:r>
            <a:r>
              <a:rPr lang="ru-RU" sz="2000" b="1" dirty="0" err="1" smtClean="0"/>
              <a:t>искл</a:t>
            </a:r>
            <a:r>
              <a:rPr lang="ru-RU" sz="2000" b="1" dirty="0" smtClean="0"/>
              <a:t>. РФ)</a:t>
            </a:r>
            <a:r>
              <a:rPr lang="ru-RU" sz="2000" dirty="0" smtClean="0"/>
              <a:t>. </a:t>
            </a:r>
            <a:endParaRPr lang="ru-RU" sz="2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996287" y="4678911"/>
            <a:ext cx="564356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/>
              <a:t>Если формы не </a:t>
            </a:r>
            <a:r>
              <a:rPr lang="ru-RU" sz="2000" dirty="0" smtClean="0"/>
              <a:t>заполнены в соответствии с условиями, </a:t>
            </a:r>
            <a:r>
              <a:rPr lang="ru-RU" sz="2000" b="1" dirty="0"/>
              <a:t>заявка не </a:t>
            </a:r>
            <a:r>
              <a:rPr lang="ru-RU" sz="2000" b="1" dirty="0" smtClean="0"/>
              <a:t>формируется</a:t>
            </a:r>
            <a:endParaRPr lang="ru-RU" sz="20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50861" y="5488111"/>
            <a:ext cx="693821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Изменения в дополнительные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требования к функционированию 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ЭП,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утвержденные 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ПП РФ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от 8 июня 2018 г. 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№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657</a:t>
            </a:r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25221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0803" y="-39148"/>
            <a:ext cx="10330923" cy="1059596"/>
          </a:xfrm>
        </p:spPr>
        <p:txBody>
          <a:bodyPr lIns="0" tIns="0" rIns="0" bIns="0"/>
          <a:lstStyle/>
          <a:p>
            <a:pPr>
              <a:lnSpc>
                <a:spcPct val="100000"/>
              </a:lnSpc>
            </a:pPr>
            <a:r>
              <a:rPr lang="ru-RU" sz="2800" b="1" dirty="0" smtClean="0">
                <a:solidFill>
                  <a:srgbClr val="7000FF"/>
                </a:solidFill>
                <a:latin typeface="SB Sans Display"/>
                <a:cs typeface="SB Sans Display"/>
              </a:rPr>
              <a:t>НОРМАТИВНАЯ БАЗА</a:t>
            </a:r>
            <a:endParaRPr lang="ru-RU" sz="2800" b="1" dirty="0">
              <a:solidFill>
                <a:srgbClr val="7000FF"/>
              </a:solidFill>
              <a:latin typeface="SB Sans Display"/>
              <a:cs typeface="SB Sans Display"/>
            </a:endParaRPr>
          </a:p>
        </p:txBody>
      </p:sp>
      <p:pic>
        <p:nvPicPr>
          <p:cNvPr id="14" name="Google Shape;92;p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10803" y="1110580"/>
            <a:ext cx="11287125" cy="142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" descr="Сбербанк-АСТ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4506" y="268965"/>
            <a:ext cx="2125662" cy="409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125078" y="725108"/>
            <a:ext cx="97194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SB Sans Text Light" panose="020B0303040504020904"/>
              </a:rPr>
              <a:t>Новых правил национального режима</a:t>
            </a:r>
            <a:endParaRPr lang="ru-RU" dirty="0">
              <a:latin typeface="SB Sans Text Light" panose="020B0303040504020904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91811" y="1215001"/>
            <a:ext cx="6378358" cy="5291264"/>
          </a:xfrm>
          <a:prstGeom prst="rect">
            <a:avLst/>
          </a:prstGeom>
        </p:spPr>
      </p:pic>
      <p:pic>
        <p:nvPicPr>
          <p:cNvPr id="4100" name="Picture 4" descr="Picture background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7099" y="5193430"/>
            <a:ext cx="1754901" cy="1754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8"/>
          <a:srcRect b="31262"/>
          <a:stretch/>
        </p:blipFill>
        <p:spPr>
          <a:xfrm>
            <a:off x="125078" y="1698577"/>
            <a:ext cx="5334226" cy="5159423"/>
          </a:xfrm>
          <a:prstGeom prst="rect">
            <a:avLst/>
          </a:prstGeom>
        </p:spPr>
      </p:pic>
      <p:sp>
        <p:nvSpPr>
          <p:cNvPr id="7" name="Скругленный прямоугольник 6"/>
          <p:cNvSpPr/>
          <p:nvPr/>
        </p:nvSpPr>
        <p:spPr>
          <a:xfrm>
            <a:off x="210803" y="1283798"/>
            <a:ext cx="2998389" cy="829557"/>
          </a:xfrm>
          <a:prstGeom prst="roundRect">
            <a:avLst/>
          </a:prstGeom>
          <a:solidFill>
            <a:srgbClr val="8ECD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>
                <a:solidFill>
                  <a:schemeClr val="bg1"/>
                </a:solidFill>
              </a:rPr>
              <a:t>Федеральный закон </a:t>
            </a:r>
            <a:endParaRPr lang="ru-RU" sz="2000" b="1" dirty="0" smtClean="0">
              <a:solidFill>
                <a:schemeClr val="bg1"/>
              </a:solidFill>
            </a:endParaRPr>
          </a:p>
          <a:p>
            <a:r>
              <a:rPr lang="ru-RU" sz="2000" b="1" dirty="0" smtClean="0">
                <a:solidFill>
                  <a:schemeClr val="bg1"/>
                </a:solidFill>
              </a:rPr>
              <a:t>от </a:t>
            </a:r>
            <a:r>
              <a:rPr lang="ru-RU" sz="2000" b="1" dirty="0">
                <a:solidFill>
                  <a:schemeClr val="bg1"/>
                </a:solidFill>
              </a:rPr>
              <a:t>08.08.2024 </a:t>
            </a:r>
            <a:r>
              <a:rPr lang="ru-RU" sz="2000" b="1" dirty="0" smtClean="0">
                <a:solidFill>
                  <a:schemeClr val="bg1"/>
                </a:solidFill>
              </a:rPr>
              <a:t>№ </a:t>
            </a:r>
            <a:r>
              <a:rPr lang="ru-RU" sz="2000" b="1" dirty="0">
                <a:solidFill>
                  <a:schemeClr val="bg1"/>
                </a:solidFill>
              </a:rPr>
              <a:t>318-ФЗ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50266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0" name="Picture 4" descr="https://sun9-10.userapi.com/impg/U49y5kgZKeaiGeIdm-ewJ66yQblwK--xsjxmAA/XRfGQmB6nCQ.jpg?size=732x915&amp;quality=95&amp;sign=33a1735e5cd7fbc12bf67a2c0678d5b4&amp;c_uniq_tag=zMfmTwVO5p7D9Kuj3V4iK5EoBAP36BlWCmc3uVEoESY&amp;type=album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24" r="11211"/>
          <a:stretch/>
        </p:blipFill>
        <p:spPr bwMode="auto">
          <a:xfrm>
            <a:off x="9095873" y="1601424"/>
            <a:ext cx="2671011" cy="4919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05489" y="1993570"/>
            <a:ext cx="8608447" cy="31393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6600" b="1" dirty="0">
                <a:gradFill>
                  <a:gsLst>
                    <a:gs pos="91000">
                      <a:srgbClr val="1D9F38"/>
                    </a:gs>
                    <a:gs pos="0">
                      <a:srgbClr val="139EE5"/>
                    </a:gs>
                  </a:gsLst>
                  <a:lin ang="4200000" scaled="0"/>
                </a:gradFill>
              </a:rPr>
              <a:t>Эффективных закупок </a:t>
            </a:r>
          </a:p>
          <a:p>
            <a:r>
              <a:rPr lang="ru-RU" altLang="ru-RU" sz="6600" b="1" dirty="0">
                <a:gradFill>
                  <a:gsLst>
                    <a:gs pos="91000">
                      <a:srgbClr val="1D9F38"/>
                    </a:gs>
                    <a:gs pos="0">
                      <a:srgbClr val="139EE5"/>
                    </a:gs>
                  </a:gsLst>
                  <a:lin ang="4200000" scaled="0"/>
                </a:gradFill>
              </a:rPr>
              <a:t>и добросовестных </a:t>
            </a:r>
          </a:p>
          <a:p>
            <a:r>
              <a:rPr lang="ru-RU" altLang="ru-RU" sz="6600" b="1" dirty="0">
                <a:gradFill>
                  <a:gsLst>
                    <a:gs pos="91000">
                      <a:srgbClr val="1D9F38"/>
                    </a:gs>
                    <a:gs pos="0">
                      <a:srgbClr val="139EE5"/>
                    </a:gs>
                  </a:gsLst>
                  <a:lin ang="4200000" scaled="0"/>
                </a:gradFill>
              </a:rPr>
              <a:t>поставщиков!</a:t>
            </a:r>
            <a:endParaRPr lang="ru-RU" altLang="ru-RU" sz="66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9" name="SBER_A_LOGO_RGB.png" descr="SBER_A_LOGO_RGB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9089" y="-1108774"/>
            <a:ext cx="6739344" cy="3790881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</p:spTree>
    <p:extLst>
      <p:ext uri="{BB962C8B-B14F-4D97-AF65-F5344CB8AC3E}">
        <p14:creationId xmlns:p14="http://schemas.microsoft.com/office/powerpoint/2010/main" val="3636904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Скругленный прямоугольник 10"/>
          <p:cNvSpPr/>
          <p:nvPr/>
        </p:nvSpPr>
        <p:spPr>
          <a:xfrm>
            <a:off x="276045" y="1557403"/>
            <a:ext cx="11481759" cy="196433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0803" y="-39148"/>
            <a:ext cx="10330923" cy="1059596"/>
          </a:xfrm>
        </p:spPr>
        <p:txBody>
          <a:bodyPr lIns="0" tIns="0" rIns="0" bIns="0"/>
          <a:lstStyle/>
          <a:p>
            <a:pPr>
              <a:lnSpc>
                <a:spcPct val="100000"/>
              </a:lnSpc>
            </a:pPr>
            <a:r>
              <a:rPr lang="ru-RU" sz="2800" b="1" dirty="0" smtClean="0">
                <a:solidFill>
                  <a:srgbClr val="7000FF"/>
                </a:solidFill>
                <a:latin typeface="SB Sans Display"/>
                <a:cs typeface="SB Sans Display"/>
              </a:rPr>
              <a:t>ПОРЯДОК ВСТУПЛЕНИЯ В СИЛУ ИЗМЕНЕНИЙ</a:t>
            </a:r>
            <a:endParaRPr lang="ru-RU" sz="2800" b="1" dirty="0">
              <a:solidFill>
                <a:srgbClr val="7000FF"/>
              </a:solidFill>
              <a:latin typeface="SB Sans Display"/>
              <a:cs typeface="SB Sans Display"/>
            </a:endParaRPr>
          </a:p>
        </p:txBody>
      </p:sp>
      <p:pic>
        <p:nvPicPr>
          <p:cNvPr id="14" name="Google Shape;92;p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10803" y="1110580"/>
            <a:ext cx="11287125" cy="142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" descr="Сбербанк-АСТ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4506" y="268965"/>
            <a:ext cx="2125662" cy="409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125078" y="725108"/>
            <a:ext cx="97194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SB Sans Text Light" panose="020B0303040504020904"/>
              </a:rPr>
              <a:t>В новые правила национального режима</a:t>
            </a:r>
            <a:endParaRPr lang="ru-RU" dirty="0">
              <a:latin typeface="SB Sans Text Light" panose="020B0303040504020904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302508" y="1283092"/>
            <a:ext cx="5387740" cy="488695"/>
          </a:xfrm>
          <a:prstGeom prst="roundRect">
            <a:avLst/>
          </a:prstGeom>
          <a:solidFill>
            <a:srgbClr val="8ECD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</a:rPr>
              <a:t>Федеральный закон </a:t>
            </a:r>
            <a:r>
              <a:rPr lang="ru-RU" sz="2000" b="1" dirty="0" smtClean="0">
                <a:solidFill>
                  <a:schemeClr val="bg1"/>
                </a:solidFill>
              </a:rPr>
              <a:t>от </a:t>
            </a:r>
            <a:r>
              <a:rPr lang="ru-RU" sz="2000" b="1" dirty="0">
                <a:solidFill>
                  <a:schemeClr val="bg1"/>
                </a:solidFill>
              </a:rPr>
              <a:t>08.08.2024 </a:t>
            </a:r>
            <a:r>
              <a:rPr lang="ru-RU" sz="2000" b="1" dirty="0" smtClean="0">
                <a:solidFill>
                  <a:schemeClr val="bg1"/>
                </a:solidFill>
              </a:rPr>
              <a:t>№ </a:t>
            </a:r>
            <a:r>
              <a:rPr lang="ru-RU" sz="2000" b="1" dirty="0">
                <a:solidFill>
                  <a:schemeClr val="bg1"/>
                </a:solidFill>
              </a:rPr>
              <a:t>318-ФЗ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458528" y="4517492"/>
            <a:ext cx="7212421" cy="1538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Типовые положения о закупках нужно привести в </a:t>
            </a:r>
            <a:r>
              <a:rPr lang="ru-RU" dirty="0" smtClean="0"/>
              <a:t>соответствии </a:t>
            </a:r>
            <a:r>
              <a:rPr lang="ru-RU" dirty="0"/>
              <a:t>с </a:t>
            </a:r>
            <a:r>
              <a:rPr lang="ru-RU" dirty="0" smtClean="0"/>
              <a:t>Законом № 318-ФЗ </a:t>
            </a:r>
            <a:r>
              <a:rPr lang="ru-RU" dirty="0"/>
              <a:t>и разместить в ЕИС </a:t>
            </a:r>
            <a:r>
              <a:rPr lang="ru-RU" sz="2000" b="1" dirty="0">
                <a:solidFill>
                  <a:srgbClr val="FF0000"/>
                </a:solidFill>
              </a:rPr>
              <a:t>до </a:t>
            </a:r>
            <a:r>
              <a:rPr lang="ru-RU" sz="2000" b="1" dirty="0" smtClean="0">
                <a:solidFill>
                  <a:srgbClr val="FF0000"/>
                </a:solidFill>
              </a:rPr>
              <a:t>01.12.2024</a:t>
            </a:r>
            <a:r>
              <a:rPr lang="ru-RU" dirty="0" smtClean="0"/>
              <a:t>.</a:t>
            </a:r>
          </a:p>
          <a:p>
            <a:pPr algn="just"/>
            <a:r>
              <a:rPr lang="ru-RU" dirty="0"/>
              <a:t>П</a:t>
            </a:r>
            <a:r>
              <a:rPr lang="ru-RU" dirty="0" smtClean="0"/>
              <a:t>оложения </a:t>
            </a:r>
            <a:r>
              <a:rPr lang="ru-RU" dirty="0"/>
              <a:t>о закупках - </a:t>
            </a:r>
            <a:r>
              <a:rPr lang="ru-RU" sz="2000" b="1" dirty="0">
                <a:solidFill>
                  <a:srgbClr val="FF0000"/>
                </a:solidFill>
              </a:rPr>
              <a:t>до 01.01.2025</a:t>
            </a:r>
            <a:r>
              <a:rPr lang="ru-RU" dirty="0"/>
              <a:t>. </a:t>
            </a:r>
          </a:p>
          <a:p>
            <a:pPr algn="just"/>
            <a:r>
              <a:rPr lang="ru-RU" i="1" dirty="0" smtClean="0"/>
              <a:t>Положения</a:t>
            </a:r>
            <a:r>
              <a:rPr lang="ru-RU" i="1" dirty="0"/>
              <a:t>, не соответствующие указанным требованиям, по состоянию на 01.01.2025 считаются не размещенными в ЕИС.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69199" y="1705812"/>
            <a:ext cx="1125434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00B050"/>
                </a:solidFill>
              </a:rPr>
              <a:t>С 01.10.2024 </a:t>
            </a:r>
            <a:r>
              <a:rPr lang="ru-RU" dirty="0" smtClean="0"/>
              <a:t>в Закон № 223-ФЗ введена статья 3.1-4 «Предоставление национального режима при осуществлении закупок;</a:t>
            </a:r>
          </a:p>
          <a:p>
            <a:pPr algn="just"/>
            <a:r>
              <a:rPr lang="ru-RU" dirty="0" smtClean="0"/>
              <a:t>Положения статьи 3.1-4 Закона № 223-ФЗ применяются при осуществлении закупок извещения о проведении которых размещены в ЕИС или договоры с ед. поставщиками заключены </a:t>
            </a:r>
            <a:r>
              <a:rPr lang="ru-RU" sz="2000" b="1" dirty="0" smtClean="0">
                <a:solidFill>
                  <a:srgbClr val="7000FF"/>
                </a:solidFill>
              </a:rPr>
              <a:t>с 01.01.2025.</a:t>
            </a:r>
            <a:endParaRPr lang="ru-RU" b="1" dirty="0" smtClean="0">
              <a:solidFill>
                <a:srgbClr val="7000FF"/>
              </a:solidFill>
            </a:endParaRPr>
          </a:p>
          <a:p>
            <a:pPr algn="just"/>
            <a:r>
              <a:rPr lang="ru-RU" sz="2000" b="1" dirty="0" smtClean="0">
                <a:solidFill>
                  <a:srgbClr val="00B050"/>
                </a:solidFill>
              </a:rPr>
              <a:t>С 01.01.2025 </a:t>
            </a:r>
            <a:r>
              <a:rPr lang="ru-RU" dirty="0" smtClean="0"/>
              <a:t>часть 8 статьи 3 Закона 223-ФЗ (приоритет и квотирование) утратит силу.</a:t>
            </a:r>
            <a:endParaRPr lang="en-US" dirty="0" smtClean="0"/>
          </a:p>
          <a:p>
            <a:pPr algn="just"/>
            <a:endParaRPr lang="ru-RU" dirty="0" smtClean="0"/>
          </a:p>
          <a:p>
            <a:endParaRPr lang="ru-RU" dirty="0"/>
          </a:p>
        </p:txBody>
      </p:sp>
      <p:pic>
        <p:nvPicPr>
          <p:cNvPr id="7174" name="Picture 6" descr="Picture background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40480">
            <a:off x="9765663" y="5684285"/>
            <a:ext cx="2352355" cy="1140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0051307" y="5869856"/>
            <a:ext cx="178106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/>
              <a:t>2025 г.</a:t>
            </a:r>
            <a:endParaRPr lang="ru-RU" sz="4400" b="1" dirty="0"/>
          </a:p>
        </p:txBody>
      </p:sp>
      <p:pic>
        <p:nvPicPr>
          <p:cNvPr id="17" name="Picture 4" descr="Picture background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36" t="26416" r="30721" b="18640"/>
          <a:stretch/>
        </p:blipFill>
        <p:spPr bwMode="auto">
          <a:xfrm>
            <a:off x="0" y="5130697"/>
            <a:ext cx="2135401" cy="1727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2354054" y="4442809"/>
            <a:ext cx="7490452" cy="1699199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805212" y="3274386"/>
            <a:ext cx="6382326" cy="940279"/>
          </a:xfrm>
          <a:prstGeom prst="roundRect">
            <a:avLst/>
          </a:prstGeom>
          <a:solidFill>
            <a:srgbClr val="E8D9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2805212" y="3360391"/>
            <a:ext cx="638232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7000FF"/>
                </a:solidFill>
              </a:rPr>
              <a:t>С 01.01.2025 </a:t>
            </a:r>
            <a:r>
              <a:rPr lang="ru-RU" dirty="0" smtClean="0"/>
              <a:t>Постановления ПП РФ № 925, 2013 утратят силу.</a:t>
            </a:r>
          </a:p>
          <a:p>
            <a:pPr algn="ctr"/>
            <a:r>
              <a:rPr lang="ru-RU" sz="2000" b="1" dirty="0" smtClean="0">
                <a:solidFill>
                  <a:srgbClr val="22A43A"/>
                </a:solidFill>
              </a:rPr>
              <a:t>С 01.01.2025 </a:t>
            </a:r>
            <a:r>
              <a:rPr lang="ru-RU" dirty="0" smtClean="0"/>
              <a:t>новый акт Правительства вступит в силу.</a:t>
            </a:r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01010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Рисунок 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98124" y="1328561"/>
            <a:ext cx="5068307" cy="527452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0803" y="-39148"/>
            <a:ext cx="10330923" cy="1059596"/>
          </a:xfrm>
        </p:spPr>
        <p:txBody>
          <a:bodyPr lIns="0" tIns="0" rIns="0" bIns="0"/>
          <a:lstStyle/>
          <a:p>
            <a:pPr>
              <a:lnSpc>
                <a:spcPct val="100000"/>
              </a:lnSpc>
            </a:pPr>
            <a:r>
              <a:rPr lang="ru-RU" sz="2800" b="1" dirty="0" smtClean="0">
                <a:solidFill>
                  <a:srgbClr val="7000FF"/>
                </a:solidFill>
                <a:latin typeface="SB Sans Display"/>
                <a:cs typeface="SB Sans Display"/>
              </a:rPr>
              <a:t>НОВАЯ ЖИЗНЬ НАЦИОНАЛЬНОГО РЕЖИМА</a:t>
            </a:r>
            <a:endParaRPr lang="ru-RU" sz="2800" b="1" dirty="0">
              <a:solidFill>
                <a:srgbClr val="7000FF"/>
              </a:solidFill>
              <a:latin typeface="SB Sans Display"/>
              <a:cs typeface="SB Sans Display"/>
            </a:endParaRPr>
          </a:p>
        </p:txBody>
      </p:sp>
      <p:pic>
        <p:nvPicPr>
          <p:cNvPr id="14" name="Google Shape;92;p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10803" y="1110580"/>
            <a:ext cx="11287125" cy="142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" descr="Сбербанк-АСТ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4506" y="268965"/>
            <a:ext cx="2125662" cy="409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125078" y="725108"/>
            <a:ext cx="97194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pc="-33" dirty="0" smtClean="0">
                <a:latin typeface="SB Sans Text Light" panose="020B0303040504020904"/>
              </a:rPr>
              <a:t>Федеральный закон от 08.08.2024 № 318-ФЗ</a:t>
            </a:r>
            <a:endParaRPr lang="ru-RU" dirty="0">
              <a:latin typeface="SB Sans Text Light" panose="020B0303040504020904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10804" y="1526974"/>
            <a:ext cx="6776593" cy="3096631"/>
          </a:xfrm>
          <a:prstGeom prst="roundRect">
            <a:avLst/>
          </a:prstGeom>
          <a:solidFill>
            <a:srgbClr val="E8D9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661"/>
              </a:spcBef>
              <a:buSzPct val="100000"/>
              <a:defRPr/>
            </a:pPr>
            <a:endParaRPr lang="ru-RU" sz="1600" dirty="0">
              <a:solidFill>
                <a:schemeClr val="bg1"/>
              </a:solidFill>
              <a:latin typeface="SB Sans Text Light"/>
              <a:ea typeface="Gill Sans SemiBold"/>
              <a:cs typeface="Helvetica" pitchFamily="34" charset="0"/>
              <a:sym typeface="Gill Sans SemiBold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00734" y="1651919"/>
            <a:ext cx="6655524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ч. </a:t>
            </a:r>
            <a:r>
              <a:rPr lang="ru-RU" sz="2000" b="1" dirty="0"/>
              <a:t>1 ст. 3.1-4 Закона </a:t>
            </a:r>
            <a:r>
              <a:rPr lang="ru-RU" sz="2000" b="1" dirty="0" smtClean="0"/>
              <a:t>№ 223-ФЗ:</a:t>
            </a:r>
          </a:p>
          <a:p>
            <a:r>
              <a:rPr lang="ru-RU" sz="2000" dirty="0" smtClean="0"/>
              <a:t>Товарам </a:t>
            </a:r>
            <a:r>
              <a:rPr lang="ru-RU" sz="2000" dirty="0"/>
              <a:t>иностранного происхождения, а также работам (услугам), которые выполняют (оказывают) иностранные лица, по общему правилу предоставляется национальный режим. </a:t>
            </a:r>
            <a:endParaRPr lang="ru-RU" sz="2000" dirty="0" smtClean="0"/>
          </a:p>
          <a:p>
            <a:r>
              <a:rPr lang="ru-RU" sz="2000" dirty="0" smtClean="0"/>
              <a:t>То есть </a:t>
            </a:r>
            <a:r>
              <a:rPr lang="ru-RU" sz="2000" b="1" dirty="0" smtClean="0"/>
              <a:t>иностранные товары </a:t>
            </a:r>
            <a:r>
              <a:rPr lang="ru-RU" sz="2000" b="1" dirty="0"/>
              <a:t>находятся в равных условиях с товарами российского происхождения</a:t>
            </a:r>
            <a:r>
              <a:rPr lang="ru-RU" sz="2000" dirty="0"/>
              <a:t>, а также работами (услугами), которые выполняют (оказывают) российские лица 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 smtClean="0"/>
          </a:p>
        </p:txBody>
      </p:sp>
      <p:pic>
        <p:nvPicPr>
          <p:cNvPr id="1038" name="Picture 14" descr="Picture background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840748" y="3800969"/>
            <a:ext cx="932536" cy="845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14" descr="Picture background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72402" y="3800968"/>
            <a:ext cx="994029" cy="845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Скругленный прямоугольник 36"/>
          <p:cNvSpPr/>
          <p:nvPr/>
        </p:nvSpPr>
        <p:spPr>
          <a:xfrm>
            <a:off x="1688153" y="4554747"/>
            <a:ext cx="3821894" cy="148374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noFill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1688153" y="4623606"/>
            <a:ext cx="388103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/>
              <a:t>Если </a:t>
            </a:r>
            <a:r>
              <a:rPr lang="ru-RU" sz="2000" b="1" dirty="0"/>
              <a:t>иное не предусмотрено </a:t>
            </a:r>
            <a:r>
              <a:rPr lang="ru-RU" sz="2000" dirty="0"/>
              <a:t>мерами, принятыми Правительством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Российской Федерации</a:t>
            </a:r>
            <a:endParaRPr lang="ru-RU" sz="20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65789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ая прямоугольная выноска 6"/>
          <p:cNvSpPr/>
          <p:nvPr/>
        </p:nvSpPr>
        <p:spPr>
          <a:xfrm>
            <a:off x="5871507" y="4534369"/>
            <a:ext cx="4291287" cy="1174539"/>
          </a:xfrm>
          <a:prstGeom prst="wedgeRoundRectCallout">
            <a:avLst>
              <a:gd name="adj1" fmla="val 48644"/>
              <a:gd name="adj2" fmla="val 86737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828136" y="4264763"/>
            <a:ext cx="4330460" cy="2049773"/>
          </a:xfrm>
          <a:prstGeom prst="roundRect">
            <a:avLst/>
          </a:prstGeom>
          <a:solidFill>
            <a:srgbClr val="E8D9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661"/>
              </a:spcBef>
              <a:buSzPct val="100000"/>
              <a:defRPr/>
            </a:pPr>
            <a:endParaRPr lang="ru-RU" sz="1600" dirty="0">
              <a:solidFill>
                <a:schemeClr val="bg1"/>
              </a:solidFill>
              <a:latin typeface="SB Sans Text Light"/>
              <a:ea typeface="Gill Sans SemiBold"/>
              <a:cs typeface="Helvetica" pitchFamily="34" charset="0"/>
              <a:sym typeface="Gill Sans SemiBold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0803" y="-39148"/>
            <a:ext cx="10330923" cy="1059596"/>
          </a:xfrm>
        </p:spPr>
        <p:txBody>
          <a:bodyPr lIns="0" tIns="0" rIns="0" bIns="0"/>
          <a:lstStyle/>
          <a:p>
            <a:pPr>
              <a:lnSpc>
                <a:spcPct val="100000"/>
              </a:lnSpc>
            </a:pPr>
            <a:r>
              <a:rPr lang="ru-RU" sz="2800" b="1" dirty="0" smtClean="0">
                <a:solidFill>
                  <a:srgbClr val="7000FF"/>
                </a:solidFill>
                <a:latin typeface="SB Sans Display"/>
                <a:cs typeface="SB Sans Display"/>
              </a:rPr>
              <a:t>НАЦИОНАЛЬНЫЙ РЕЖИМ</a:t>
            </a:r>
            <a:endParaRPr lang="ru-RU" sz="2800" b="1" dirty="0">
              <a:solidFill>
                <a:srgbClr val="7000FF"/>
              </a:solidFill>
              <a:latin typeface="SB Sans Display"/>
              <a:cs typeface="SB Sans Display"/>
            </a:endParaRPr>
          </a:p>
        </p:txBody>
      </p:sp>
      <p:pic>
        <p:nvPicPr>
          <p:cNvPr id="14" name="Google Shape;92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10803" y="1110580"/>
            <a:ext cx="11287125" cy="142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" descr="Сбербанк-АСТ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4506" y="268965"/>
            <a:ext cx="2125662" cy="409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125078" y="725108"/>
            <a:ext cx="97194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pc="-33" dirty="0" smtClean="0">
                <a:latin typeface="SB Sans Text Light" panose="020B0303040504020904"/>
              </a:rPr>
              <a:t>Для иностранных товаров и работ(услуг), выполняемых иностранными лицами</a:t>
            </a:r>
            <a:endParaRPr lang="ru-RU" dirty="0">
              <a:latin typeface="SB Sans Text Light" panose="020B0303040504020904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4201" y="1931297"/>
            <a:ext cx="682646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400" dirty="0" smtClean="0"/>
              <a:t>Запрет;</a:t>
            </a:r>
            <a:endParaRPr lang="ru-RU" sz="2400" dirty="0"/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400" dirty="0" smtClean="0"/>
              <a:t>Ограничение;</a:t>
            </a:r>
            <a:endParaRPr lang="ru-RU" sz="2400" dirty="0"/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400" dirty="0" smtClean="0"/>
              <a:t>Преимущество; 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400" dirty="0"/>
              <a:t>М</a:t>
            </a:r>
            <a:r>
              <a:rPr lang="ru-RU" sz="2400" dirty="0" smtClean="0"/>
              <a:t>инимальную </a:t>
            </a:r>
            <a:r>
              <a:rPr lang="ru-RU" sz="2400" dirty="0"/>
              <a:t>обязательную долю закупок товаров российского происхождения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10803" y="1222429"/>
            <a:ext cx="960121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2800" b="1" dirty="0" smtClean="0">
                <a:gradFill>
                  <a:gsLst>
                    <a:gs pos="91000">
                      <a:srgbClr val="1D9F38"/>
                    </a:gs>
                    <a:gs pos="0">
                      <a:srgbClr val="139EE5"/>
                    </a:gs>
                  </a:gsLst>
                  <a:lin ang="4200000" scaled="0"/>
                </a:gradFill>
              </a:rPr>
              <a:t>Правительство вправе принимать меры, устанавливающие:</a:t>
            </a:r>
            <a:endParaRPr lang="ru-RU" sz="2800" b="1" dirty="0"/>
          </a:p>
        </p:txBody>
      </p:sp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D6D75754-6521-261E-2D0D-A308595D586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803" y="1772797"/>
            <a:ext cx="9511167" cy="45719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5877588" y="4564797"/>
            <a:ext cx="427912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Эти меры применяются в том числе к товарам, которые поставляются при выполнении работ (оказании услуг</a:t>
            </a:r>
            <a:r>
              <a:rPr lang="ru-RU" sz="2000" dirty="0" smtClean="0"/>
              <a:t>)</a:t>
            </a:r>
            <a:endParaRPr lang="ru-RU" sz="2000" dirty="0"/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8315" y="2900793"/>
            <a:ext cx="995966" cy="9954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Picture background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56615" flipH="1">
            <a:off x="7073695" y="2098353"/>
            <a:ext cx="1026833" cy="1026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Picture background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00253">
            <a:off x="9026050" y="2046970"/>
            <a:ext cx="1021985" cy="1000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15993" y="4310930"/>
            <a:ext cx="453384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/>
              <a:t>Правительство также определяет </a:t>
            </a:r>
            <a:r>
              <a:rPr lang="ru-RU" sz="2000" dirty="0"/>
              <a:t>информацию и перечень документов, которые </a:t>
            </a:r>
            <a:r>
              <a:rPr lang="ru-RU" sz="2000" b="1" dirty="0"/>
              <a:t>подтверждают страну происхождения товара </a:t>
            </a:r>
            <a:r>
              <a:rPr lang="ru-RU" sz="2000" dirty="0"/>
              <a:t>для целей </a:t>
            </a:r>
            <a:r>
              <a:rPr lang="ru-RU" sz="2000" dirty="0" smtClean="0"/>
              <a:t>соблюдения запретов, ограничений, преимуществ, минимальной доли.</a:t>
            </a:r>
            <a:endParaRPr lang="ru-RU" sz="2000" dirty="0"/>
          </a:p>
        </p:txBody>
      </p:sp>
      <p:pic>
        <p:nvPicPr>
          <p:cNvPr id="3074" name="Picture 2" descr="Picture background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46" r="19077"/>
          <a:stretch/>
        </p:blipFill>
        <p:spPr bwMode="auto">
          <a:xfrm flipH="1">
            <a:off x="10148623" y="4117974"/>
            <a:ext cx="2043377" cy="2740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78856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354347" y="1328561"/>
            <a:ext cx="8980098" cy="2369479"/>
          </a:xfrm>
          <a:prstGeom prst="roundRect">
            <a:avLst/>
          </a:prstGeom>
          <a:solidFill>
            <a:srgbClr val="E8D9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30490" y="4295956"/>
            <a:ext cx="11167438" cy="2032529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661"/>
              </a:spcBef>
              <a:buSzPct val="100000"/>
              <a:defRPr/>
            </a:pPr>
            <a:endParaRPr lang="ru-RU" sz="1600" dirty="0">
              <a:solidFill>
                <a:schemeClr val="bg1"/>
              </a:solidFill>
              <a:latin typeface="SB Sans Text Light"/>
              <a:ea typeface="Gill Sans SemiBold"/>
              <a:cs typeface="Helvetica" pitchFamily="34" charset="0"/>
              <a:sym typeface="Gill Sans SemiBold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0803" y="-39148"/>
            <a:ext cx="10330923" cy="1059596"/>
          </a:xfrm>
        </p:spPr>
        <p:txBody>
          <a:bodyPr lIns="0" tIns="0" rIns="0" bIns="0"/>
          <a:lstStyle/>
          <a:p>
            <a:pPr>
              <a:lnSpc>
                <a:spcPct val="100000"/>
              </a:lnSpc>
            </a:pPr>
            <a:r>
              <a:rPr lang="ru-RU" sz="2800" b="1" dirty="0" smtClean="0">
                <a:solidFill>
                  <a:srgbClr val="7000FF"/>
                </a:solidFill>
                <a:latin typeface="SB Sans Display"/>
                <a:cs typeface="SB Sans Display"/>
              </a:rPr>
              <a:t>РФ=ЕАЭС</a:t>
            </a:r>
            <a:endParaRPr lang="ru-RU" sz="2800" b="1" dirty="0">
              <a:solidFill>
                <a:srgbClr val="7000FF"/>
              </a:solidFill>
              <a:latin typeface="SB Sans Display"/>
              <a:cs typeface="SB Sans Display"/>
            </a:endParaRPr>
          </a:p>
        </p:txBody>
      </p:sp>
      <p:pic>
        <p:nvPicPr>
          <p:cNvPr id="14" name="Google Shape;92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10803" y="1110580"/>
            <a:ext cx="11287125" cy="142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" descr="Сбербанк-АСТ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4506" y="268965"/>
            <a:ext cx="2125662" cy="409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125078" y="725108"/>
            <a:ext cx="97194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SB Sans Text Light" panose="020B0303040504020904"/>
              </a:rPr>
              <a:t>Предоставляются равные условия</a:t>
            </a:r>
            <a:endParaRPr lang="ru-RU" dirty="0">
              <a:latin typeface="SB Sans Text Light" panose="020B0303040504020904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56692" y="4574159"/>
            <a:ext cx="1079534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ea typeface="Times New Roman" panose="02020603050405020304" pitchFamily="18" charset="0"/>
              </a:rPr>
              <a:t>Положения </a:t>
            </a:r>
            <a:r>
              <a:rPr lang="ru-RU" dirty="0">
                <a:ea typeface="Times New Roman" panose="02020603050405020304" pitchFamily="18" charset="0"/>
              </a:rPr>
              <a:t>настоящего постановления, </a:t>
            </a:r>
            <a:r>
              <a:rPr lang="ru-RU" b="1" dirty="0">
                <a:ea typeface="Times New Roman" panose="02020603050405020304" pitchFamily="18" charset="0"/>
              </a:rPr>
              <a:t>касающиеся товара российского происхождения</a:t>
            </a:r>
            <a:r>
              <a:rPr lang="ru-RU" dirty="0">
                <a:ea typeface="Times New Roman" panose="02020603050405020304" pitchFamily="18" charset="0"/>
              </a:rPr>
              <a:t>, работы, услуги, соответственно выполняемой, оказываемой российским гражданином, российским юридическим лицом (далее - российское лицо), российским лицом, </a:t>
            </a:r>
            <a:r>
              <a:rPr lang="ru-RU" b="1" dirty="0">
                <a:ea typeface="Times New Roman" panose="02020603050405020304" pitchFamily="18" charset="0"/>
              </a:rPr>
              <a:t>применяются также </a:t>
            </a:r>
            <a:r>
              <a:rPr lang="ru-RU" dirty="0" smtClean="0">
                <a:ea typeface="Times New Roman" panose="02020603050405020304" pitchFamily="18" charset="0"/>
              </a:rPr>
              <a:t>в </a:t>
            </a:r>
            <a:r>
              <a:rPr lang="ru-RU" dirty="0">
                <a:ea typeface="Times New Roman" panose="02020603050405020304" pitchFamily="18" charset="0"/>
              </a:rPr>
              <a:t>отношении </a:t>
            </a:r>
            <a:r>
              <a:rPr lang="ru-RU" b="1" dirty="0">
                <a:ea typeface="Times New Roman" panose="02020603050405020304" pitchFamily="18" charset="0"/>
              </a:rPr>
              <a:t>товара, происходящего из государства-члена Евразийского экономического союза</a:t>
            </a:r>
            <a:r>
              <a:rPr lang="ru-RU" dirty="0">
                <a:ea typeface="Times New Roman" panose="02020603050405020304" pitchFamily="18" charset="0"/>
              </a:rPr>
              <a:t>, работы, услуги, соответственно выполняемой, оказываемой иностранным лицом, зарегистрированным на территории государства-члена Евразийского экономического </a:t>
            </a:r>
            <a:r>
              <a:rPr lang="ru-RU" dirty="0" smtClean="0">
                <a:ea typeface="Times New Roman" panose="02020603050405020304" pitchFamily="18" charset="0"/>
              </a:rPr>
              <a:t>союза.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441954" y="1666715"/>
            <a:ext cx="8824821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Принятие </a:t>
            </a:r>
            <a:r>
              <a:rPr lang="ru-RU" dirty="0"/>
              <a:t>Правительством Российской Федерации мер, </a:t>
            </a:r>
            <a:r>
              <a:rPr lang="ru-RU" dirty="0" smtClean="0"/>
              <a:t>устанавливающих запреты, ограничения, в том числе минимальную обязательную долю, преимущества, </a:t>
            </a:r>
            <a:r>
              <a:rPr lang="ru-RU" b="1" dirty="0"/>
              <a:t>допускается в случаях</a:t>
            </a:r>
            <a:r>
              <a:rPr lang="ru-RU" dirty="0"/>
              <a:t>, при которых </a:t>
            </a:r>
            <a:r>
              <a:rPr lang="ru-RU" b="1" dirty="0"/>
              <a:t>международным договором </a:t>
            </a:r>
            <a:r>
              <a:rPr lang="ru-RU" dirty="0"/>
              <a:t>Российской Федерации </a:t>
            </a:r>
            <a:r>
              <a:rPr lang="ru-RU" b="1" dirty="0"/>
              <a:t>предусматривается возможность </a:t>
            </a:r>
            <a:r>
              <a:rPr lang="ru-RU" dirty="0" err="1"/>
              <a:t>непредоставления</a:t>
            </a:r>
            <a:r>
              <a:rPr lang="ru-RU" dirty="0"/>
              <a:t> национального режима товару, происходящему из иностранного государства, работе, услуге, соответственно выполняемой, оказываемой зарегистрированным на территории иностранного государства лицом.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534402" y="1209127"/>
            <a:ext cx="4520242" cy="457200"/>
          </a:xfrm>
          <a:prstGeom prst="roundRect">
            <a:avLst/>
          </a:prstGeom>
          <a:solidFill>
            <a:srgbClr val="FFFF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Часть 3 статьи 3.1-4 Закона № 223-ФЗ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534403" y="4116959"/>
            <a:ext cx="4520242" cy="457200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Проект акта Правительства РФ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19" name="Picture 8" descr="https://catherineasquithgallery.com/uploads/posts/2021-02/1613648456_46-p-fon-dlya-prezentatsii-flag-rossii-5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76179">
            <a:off x="131940" y="3038769"/>
            <a:ext cx="1185674" cy="9245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Picture background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36" t="9416" r="9351" b="9206"/>
          <a:stretch/>
        </p:blipFill>
        <p:spPr bwMode="auto">
          <a:xfrm rot="1032241">
            <a:off x="10395856" y="3058685"/>
            <a:ext cx="1341710" cy="879528"/>
          </a:xfrm>
          <a:prstGeom prst="rect">
            <a:avLst/>
          </a:prstGeom>
          <a:noFill/>
          <a:ln>
            <a:solidFill>
              <a:schemeClr val="accent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24299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Скругленный прямоугольник 19"/>
          <p:cNvSpPr/>
          <p:nvPr/>
        </p:nvSpPr>
        <p:spPr>
          <a:xfrm>
            <a:off x="2175808" y="4019909"/>
            <a:ext cx="7597920" cy="2118107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" name="Picture 26">
            <a:extLst>
              <a:ext uri="{FF2B5EF4-FFF2-40B4-BE49-F238E27FC236}">
                <a16:creationId xmlns:a16="http://schemas.microsoft.com/office/drawing/2014/main" id="{DB345C7F-2762-544C-B5EC-384FD24F2E0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69" t="6151" r="31245" b="6962"/>
          <a:stretch/>
        </p:blipFill>
        <p:spPr bwMode="auto">
          <a:xfrm>
            <a:off x="10085904" y="2529921"/>
            <a:ext cx="2006202" cy="4338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0803" y="-39148"/>
            <a:ext cx="10330923" cy="1059596"/>
          </a:xfrm>
        </p:spPr>
        <p:txBody>
          <a:bodyPr lIns="0" tIns="0" rIns="0" bIns="0"/>
          <a:lstStyle/>
          <a:p>
            <a:pPr>
              <a:lnSpc>
                <a:spcPct val="100000"/>
              </a:lnSpc>
            </a:pPr>
            <a:r>
              <a:rPr lang="ru-RU" sz="2800" b="1" dirty="0" smtClean="0">
                <a:solidFill>
                  <a:srgbClr val="7000FF"/>
                </a:solidFill>
                <a:latin typeface="SB Sans Display"/>
                <a:cs typeface="SB Sans Display"/>
              </a:rPr>
              <a:t>ЗАПРЕТ, ОГРАНИЧЕНИЕ, ПРЕИМУЩЕСТВО</a:t>
            </a:r>
            <a:endParaRPr lang="ru-RU" sz="2800" b="1" dirty="0">
              <a:solidFill>
                <a:srgbClr val="7000FF"/>
              </a:solidFill>
              <a:latin typeface="SB Sans Display"/>
              <a:cs typeface="SB Sans Display"/>
            </a:endParaRPr>
          </a:p>
        </p:txBody>
      </p:sp>
      <p:pic>
        <p:nvPicPr>
          <p:cNvPr id="14" name="Google Shape;92;p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10803" y="1110580"/>
            <a:ext cx="11287125" cy="142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" descr="Сбербанк-АСТ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4506" y="268965"/>
            <a:ext cx="2125662" cy="409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125078" y="725108"/>
            <a:ext cx="97194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SB Sans Text Light" panose="020B0303040504020904"/>
              </a:rPr>
              <a:t>Исключение из правил</a:t>
            </a:r>
            <a:endParaRPr lang="ru-RU" dirty="0">
              <a:latin typeface="SB Sans Text Light" panose="020B0303040504020904"/>
            </a:endParaRPr>
          </a:p>
          <a:p>
            <a:endParaRPr lang="ru-RU" dirty="0">
              <a:latin typeface="SB Sans Text Light" panose="020B0303040504020904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10803" y="1371439"/>
            <a:ext cx="11590133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C00000"/>
                </a:solidFill>
              </a:rPr>
              <a:t>Не </a:t>
            </a:r>
            <a:r>
              <a:rPr lang="ru-RU" sz="2000" b="1" dirty="0">
                <a:solidFill>
                  <a:srgbClr val="C00000"/>
                </a:solidFill>
              </a:rPr>
              <a:t>распространяются на </a:t>
            </a:r>
            <a:r>
              <a:rPr lang="ru-RU" sz="2000" b="1" dirty="0" smtClean="0">
                <a:solidFill>
                  <a:srgbClr val="C00000"/>
                </a:solidFill>
              </a:rPr>
              <a:t>закупки</a:t>
            </a:r>
            <a:r>
              <a:rPr lang="ru-RU" dirty="0" smtClean="0">
                <a:solidFill>
                  <a:srgbClr val="2A3143"/>
                </a:solidFill>
              </a:rPr>
              <a:t>, осуществляемые </a:t>
            </a:r>
            <a:r>
              <a:rPr lang="ru-RU" dirty="0">
                <a:solidFill>
                  <a:srgbClr val="2A3143"/>
                </a:solidFill>
              </a:rPr>
              <a:t>отдельными заказчиками, указанными </a:t>
            </a:r>
            <a:r>
              <a:rPr lang="ru-RU" dirty="0" smtClean="0">
                <a:solidFill>
                  <a:srgbClr val="2A3143"/>
                </a:solidFill>
              </a:rPr>
              <a:t>в </a:t>
            </a:r>
            <a:br>
              <a:rPr lang="ru-RU" dirty="0" smtClean="0">
                <a:solidFill>
                  <a:srgbClr val="2A3143"/>
                </a:solidFill>
              </a:rPr>
            </a:br>
            <a:r>
              <a:rPr lang="ru-RU" dirty="0" smtClean="0"/>
              <a:t>п</a:t>
            </a:r>
            <a:r>
              <a:rPr lang="ru-RU" dirty="0"/>
              <a:t>. 1-3 ч. 2 ст. 1 </a:t>
            </a:r>
            <a:r>
              <a:rPr lang="ru-RU" dirty="0" smtClean="0"/>
              <a:t>Закона </a:t>
            </a:r>
            <a:r>
              <a:rPr lang="ru-RU" dirty="0"/>
              <a:t>№ </a:t>
            </a:r>
            <a:r>
              <a:rPr lang="ru-RU" dirty="0" smtClean="0"/>
              <a:t>223-ФЗ (естественные монополии; организации, осуществляемые регулируемые виды деятельности</a:t>
            </a:r>
            <a:r>
              <a:rPr lang="ru-RU" dirty="0" smtClean="0">
                <a:solidFill>
                  <a:srgbClr val="2A3143"/>
                </a:solidFill>
              </a:rPr>
              <a:t>, их «дочки» и «внучки») </a:t>
            </a:r>
            <a:r>
              <a:rPr lang="ru-RU" sz="2000" b="1" dirty="0">
                <a:solidFill>
                  <a:srgbClr val="22A43A"/>
                </a:solidFill>
              </a:rPr>
              <a:t>за исключением следующих закупок</a:t>
            </a:r>
            <a:r>
              <a:rPr lang="ru-RU" dirty="0">
                <a:solidFill>
                  <a:srgbClr val="2A3143"/>
                </a:solidFill>
              </a:rPr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2A3143"/>
                </a:solidFill>
              </a:rPr>
              <a:t>закупки товаров, работ, услуг, необходимых для выполнения </a:t>
            </a:r>
            <a:r>
              <a:rPr lang="ru-RU" b="1" dirty="0">
                <a:solidFill>
                  <a:srgbClr val="2A3143"/>
                </a:solidFill>
              </a:rPr>
              <a:t>государственного оборонного заказа</a:t>
            </a:r>
            <a:r>
              <a:rPr lang="ru-RU" dirty="0">
                <a:solidFill>
                  <a:srgbClr val="2A3143"/>
                </a:solidFill>
              </a:rPr>
              <a:t>, для формирования запаса продукции, сырья, материалов, полуфабрикатов, комплектующих </a:t>
            </a:r>
            <a:r>
              <a:rPr lang="ru-RU" dirty="0" smtClean="0">
                <a:solidFill>
                  <a:srgbClr val="2A3143"/>
                </a:solidFill>
              </a:rPr>
              <a:t>изделий;</a:t>
            </a:r>
            <a:endParaRPr lang="ru-RU" dirty="0">
              <a:solidFill>
                <a:srgbClr val="2A3143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2A3143"/>
                </a:solidFill>
              </a:rPr>
              <a:t>закупки товаров, работ, услуг, необходимых для функционирования </a:t>
            </a:r>
            <a:r>
              <a:rPr lang="ru-RU" b="1" dirty="0">
                <a:solidFill>
                  <a:srgbClr val="2A3143"/>
                </a:solidFill>
              </a:rPr>
              <a:t>критической информационной инфраструктуры</a:t>
            </a:r>
            <a:r>
              <a:rPr lang="ru-RU" dirty="0">
                <a:solidFill>
                  <a:srgbClr val="2A3143"/>
                </a:solidFill>
              </a:rPr>
              <a:t> Российской Федерации;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2A3143"/>
                </a:solidFill>
              </a:rPr>
              <a:t>закупки товаров, работ, услуг, необходимых в сфере </a:t>
            </a:r>
            <a:r>
              <a:rPr lang="ru-RU" b="1" dirty="0">
                <a:solidFill>
                  <a:srgbClr val="2A3143"/>
                </a:solidFill>
              </a:rPr>
              <a:t>использования атомной энергии</a:t>
            </a:r>
            <a:r>
              <a:rPr lang="ru-RU" dirty="0">
                <a:solidFill>
                  <a:srgbClr val="2A3143"/>
                </a:solidFill>
              </a:rPr>
              <a:t>.</a:t>
            </a:r>
            <a:endParaRPr lang="ru-RU" b="0" i="0" dirty="0">
              <a:solidFill>
                <a:srgbClr val="2A3143"/>
              </a:solidFill>
              <a:effectLst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175808" y="4106691"/>
            <a:ext cx="735711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Закупки </a:t>
            </a:r>
            <a:r>
              <a:rPr lang="ru-RU" dirty="0"/>
              <a:t>по 223-ФЗ подпадают под правовое регулирование ВТО.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Одно из </a:t>
            </a:r>
            <a:r>
              <a:rPr lang="ru-RU" dirty="0"/>
              <a:t>правил ВТО - предоставление национального режима для всех его </a:t>
            </a:r>
            <a:r>
              <a:rPr lang="ru-RU" dirty="0" smtClean="0"/>
              <a:t>стран-участниц, которое предусматривает </a:t>
            </a:r>
            <a:r>
              <a:rPr lang="ru-RU" dirty="0"/>
              <a:t>распространение на зарубежные товары тех же правил и требований, которые действуют в отношении аналогичной российской </a:t>
            </a:r>
            <a:r>
              <a:rPr lang="ru-RU" dirty="0" smtClean="0"/>
              <a:t>продукции.</a:t>
            </a:r>
          </a:p>
          <a:p>
            <a:pPr algn="ctr"/>
            <a:r>
              <a:rPr lang="ru-RU" dirty="0" smtClean="0"/>
              <a:t>Но есть ряд исключений в самом договоре ВТО, например, </a:t>
            </a:r>
            <a:br>
              <a:rPr lang="ru-RU" dirty="0" smtClean="0"/>
            </a:br>
            <a:r>
              <a:rPr lang="ru-RU" dirty="0" smtClean="0"/>
              <a:t>гос. безопасность, здоровье населения.</a:t>
            </a:r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71148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oogle Shape;92;p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1262980"/>
            <a:ext cx="12191999" cy="413164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0803" y="-39148"/>
            <a:ext cx="10330923" cy="1059596"/>
          </a:xfrm>
        </p:spPr>
        <p:txBody>
          <a:bodyPr lIns="0" tIns="0" rIns="0" bIns="0"/>
          <a:lstStyle/>
          <a:p>
            <a:pPr>
              <a:lnSpc>
                <a:spcPct val="100000"/>
              </a:lnSpc>
            </a:pPr>
            <a:r>
              <a:rPr lang="ru-RU" sz="2800" b="1" dirty="0" smtClean="0">
                <a:solidFill>
                  <a:srgbClr val="7000FF"/>
                </a:solidFill>
                <a:latin typeface="SB Sans Display"/>
                <a:cs typeface="SB Sans Display"/>
              </a:rPr>
              <a:t>СТРАНА ПРОИСХОЖДЕНИЯ ТОВАРА</a:t>
            </a:r>
            <a:endParaRPr lang="ru-RU" sz="2800" b="1" dirty="0">
              <a:solidFill>
                <a:srgbClr val="7000FF"/>
              </a:solidFill>
              <a:latin typeface="SB Sans Display"/>
              <a:cs typeface="SB Sans Display"/>
            </a:endParaRPr>
          </a:p>
        </p:txBody>
      </p:sp>
      <p:pic>
        <p:nvPicPr>
          <p:cNvPr id="14" name="Google Shape;92;p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10803" y="1110580"/>
            <a:ext cx="11287125" cy="142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" descr="Сбербанк-АСТ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4506" y="268965"/>
            <a:ext cx="2125662" cy="409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125078" y="725108"/>
            <a:ext cx="97194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SB Sans Text Light" panose="020B0303040504020904"/>
              </a:rPr>
              <a:t>Подтверждающие сведения</a:t>
            </a:r>
            <a:endParaRPr lang="ru-RU" dirty="0">
              <a:latin typeface="SB Sans Text Light" panose="020B0303040504020904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1267134"/>
            <a:ext cx="12192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/>
              <a:t>Промышленные товары из позиций </a:t>
            </a:r>
            <a:r>
              <a:rPr lang="ru-RU" sz="2000" b="1" dirty="0"/>
              <a:t>1 - 143 перечня № 1, </a:t>
            </a:r>
            <a:r>
              <a:rPr lang="ru-RU" sz="2000" b="1" dirty="0" smtClean="0"/>
              <a:t>позиций </a:t>
            </a:r>
            <a:r>
              <a:rPr lang="ru-RU" sz="2000" b="1" dirty="0"/>
              <a:t>1 - 420 перечня № 2</a:t>
            </a:r>
            <a:r>
              <a:rPr lang="ru-RU" sz="2000" b="1" dirty="0" smtClean="0"/>
              <a:t>:</a:t>
            </a:r>
            <a:endParaRPr lang="ru-RU" sz="2000" dirty="0"/>
          </a:p>
        </p:txBody>
      </p:sp>
      <p:pic>
        <p:nvPicPr>
          <p:cNvPr id="7" name="Picture 2" descr="Picture background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36" t="9416" r="9351" b="9206"/>
          <a:stretch/>
        </p:blipFill>
        <p:spPr bwMode="auto">
          <a:xfrm>
            <a:off x="210803" y="3428356"/>
            <a:ext cx="1427423" cy="1083486"/>
          </a:xfrm>
          <a:prstGeom prst="rect">
            <a:avLst/>
          </a:prstGeom>
          <a:noFill/>
          <a:ln>
            <a:solidFill>
              <a:schemeClr val="accent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 descr="https://catherineasquithgallery.com/uploads/posts/2021-02/1613648456_46-p-fon-dlya-prezentatsii-flag-rossii-55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803" y="1809510"/>
            <a:ext cx="1427423" cy="1148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638226" y="1753058"/>
            <a:ext cx="10331942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900" dirty="0" smtClean="0"/>
              <a:t>Номер </a:t>
            </a:r>
            <a:r>
              <a:rPr lang="ru-RU" sz="1900" dirty="0"/>
              <a:t>реестровой записи из реестра российской промышленной продукции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900" dirty="0" smtClean="0"/>
              <a:t>Совокупное </a:t>
            </a:r>
            <a:r>
              <a:rPr lang="ru-RU" sz="1900" dirty="0"/>
              <a:t>количество баллов;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900" dirty="0"/>
              <a:t>Уровень радиоэлектронной продукции, первый или второй (для радиоэлектронной продукции</a:t>
            </a:r>
            <a:r>
              <a:rPr lang="ru-RU" sz="1900" dirty="0" smtClean="0"/>
              <a:t>).</a:t>
            </a:r>
            <a:endParaRPr lang="ru-RU" sz="19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317709" y="4778549"/>
            <a:ext cx="9667124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7000FF"/>
                </a:solidFill>
              </a:rPr>
              <a:t>Реестр промышленных товаров РФ:</a:t>
            </a:r>
            <a:r>
              <a:rPr lang="ru-RU" dirty="0" smtClean="0"/>
              <a:t>             </a:t>
            </a:r>
            <a:r>
              <a:rPr lang="ru-RU" dirty="0" smtClean="0">
                <a:hlinkClick r:id="rId8"/>
              </a:rPr>
              <a:t>https</a:t>
            </a:r>
            <a:r>
              <a:rPr lang="ru-RU" dirty="0">
                <a:hlinkClick r:id="rId8"/>
              </a:rPr>
              <a:t>://gisp.gov.ru/pp719v2/pub/prod</a:t>
            </a:r>
            <a:r>
              <a:rPr lang="ru-RU" dirty="0" smtClean="0">
                <a:hlinkClick r:id="rId8"/>
              </a:rPr>
              <a:t>/</a:t>
            </a:r>
            <a:endParaRPr lang="ru-RU" dirty="0" smtClean="0"/>
          </a:p>
          <a:p>
            <a:r>
              <a:rPr lang="ru-RU" sz="2000" b="1" dirty="0" smtClean="0">
                <a:solidFill>
                  <a:srgbClr val="22A43A"/>
                </a:solidFill>
              </a:rPr>
              <a:t>Реестр радиоэлектронной продукции РФ: </a:t>
            </a:r>
            <a:r>
              <a:rPr lang="en-US" dirty="0" smtClean="0">
                <a:hlinkClick r:id="rId9"/>
              </a:rPr>
              <a:t>https</a:t>
            </a:r>
            <a:r>
              <a:rPr lang="en-US" dirty="0">
                <a:hlinkClick r:id="rId9"/>
              </a:rPr>
              <a:t>://gisp.gov.ru/pp719v2/pub/prod/rep</a:t>
            </a:r>
            <a:r>
              <a:rPr lang="en-US" dirty="0" smtClean="0">
                <a:hlinkClick r:id="rId9"/>
              </a:rPr>
              <a:t>/</a:t>
            </a:r>
            <a:endParaRPr lang="ru-RU" dirty="0" smtClean="0"/>
          </a:p>
          <a:p>
            <a:r>
              <a:rPr lang="ru-RU" dirty="0" smtClean="0"/>
              <a:t>                                                                                         </a:t>
            </a:r>
            <a:r>
              <a:rPr lang="en-US" dirty="0" smtClean="0">
                <a:hlinkClick r:id="rId10"/>
              </a:rPr>
              <a:t>https</a:t>
            </a:r>
            <a:r>
              <a:rPr lang="en-US" dirty="0">
                <a:hlinkClick r:id="rId10"/>
              </a:rPr>
              <a:t>://gisp.gov.ru/pprf/marketplace/#/products</a:t>
            </a:r>
            <a:r>
              <a:rPr lang="en-US" dirty="0" smtClean="0">
                <a:hlinkClick r:id="rId10"/>
              </a:rPr>
              <a:t>/</a:t>
            </a:r>
            <a:endParaRPr lang="ru-RU" dirty="0" smtClean="0"/>
          </a:p>
          <a:p>
            <a:endParaRPr lang="ru-RU" dirty="0" smtClean="0"/>
          </a:p>
          <a:p>
            <a:r>
              <a:rPr lang="ru-RU" sz="2000" b="1" dirty="0" smtClean="0">
                <a:solidFill>
                  <a:srgbClr val="7000FF"/>
                </a:solidFill>
              </a:rPr>
              <a:t>Реестр промышленных товаров ЕАЭС:        </a:t>
            </a:r>
            <a:r>
              <a:rPr lang="ru-RU" dirty="0" smtClean="0">
                <a:hlinkClick r:id="rId11"/>
              </a:rPr>
              <a:t>https</a:t>
            </a:r>
            <a:r>
              <a:rPr lang="ru-RU" dirty="0">
                <a:hlinkClick r:id="rId11"/>
              </a:rPr>
              <a:t>://</a:t>
            </a:r>
            <a:r>
              <a:rPr lang="ru-RU" dirty="0" smtClean="0">
                <a:hlinkClick r:id="rId11"/>
              </a:rPr>
              <a:t>goszakupki.eaeunion.org/erpt/ru/registers/</a:t>
            </a:r>
            <a:endParaRPr lang="ru-RU" dirty="0"/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638226" y="3339157"/>
            <a:ext cx="10080532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900" dirty="0" smtClean="0"/>
              <a:t>Номер </a:t>
            </a:r>
            <a:r>
              <a:rPr lang="ru-RU" sz="1900" dirty="0"/>
              <a:t>реестровой записи из евразийского реестра промышленных товаров государств;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900" dirty="0"/>
              <a:t>Совокупное количество </a:t>
            </a:r>
            <a:r>
              <a:rPr lang="ru-RU" sz="1900" dirty="0" smtClean="0"/>
              <a:t>баллов;</a:t>
            </a:r>
            <a:endParaRPr lang="ru-RU" sz="19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900" dirty="0"/>
              <a:t>Уровень радиоэлектронной продукции, первый или второй (для радиоэлектронной продукции).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191126" y="4778549"/>
            <a:ext cx="9793707" cy="1658346"/>
          </a:xfrm>
          <a:prstGeom prst="roundRect">
            <a:avLst/>
          </a:prstGeom>
          <a:noFill/>
          <a:ln w="38100">
            <a:solidFill>
              <a:srgbClr val="37F22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67977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75440</TotalTime>
  <Words>3409</Words>
  <Application>Microsoft Office PowerPoint</Application>
  <PresentationFormat>Широкоэкранный</PresentationFormat>
  <Paragraphs>295</Paragraphs>
  <Slides>30</Slides>
  <Notes>12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41" baseType="lpstr">
      <vt:lpstr>Arial</vt:lpstr>
      <vt:lpstr>Calibri</vt:lpstr>
      <vt:lpstr>Calibri Light</vt:lpstr>
      <vt:lpstr>Gill Sans SemiBold</vt:lpstr>
      <vt:lpstr>Helvetica</vt:lpstr>
      <vt:lpstr>SB Sans Display</vt:lpstr>
      <vt:lpstr>SB Sans Text Light</vt:lpstr>
      <vt:lpstr>Times New Roman</vt:lpstr>
      <vt:lpstr>Verdana</vt:lpstr>
      <vt:lpstr>Wingdings</vt:lpstr>
      <vt:lpstr>Тема Office</vt:lpstr>
      <vt:lpstr>Презентация PowerPoint</vt:lpstr>
      <vt:lpstr>ДЕЙСТВУЮЩИЕ ПРАВИЛА</vt:lpstr>
      <vt:lpstr>НОРМАТИВНАЯ БАЗА</vt:lpstr>
      <vt:lpstr>ПОРЯДОК ВСТУПЛЕНИЯ В СИЛУ ИЗМЕНЕНИЙ</vt:lpstr>
      <vt:lpstr>НОВАЯ ЖИЗНЬ НАЦИОНАЛЬНОГО РЕЖИМА</vt:lpstr>
      <vt:lpstr>НАЦИОНАЛЬНЫЙ РЕЖИМ</vt:lpstr>
      <vt:lpstr>РФ=ЕАЭС</vt:lpstr>
      <vt:lpstr>ЗАПРЕТ, ОГРАНИЧЕНИЕ, ПРЕИМУЩЕСТВО</vt:lpstr>
      <vt:lpstr>СТРАНА ПРОИСХОЖДЕНИЯ ТОВАРА</vt:lpstr>
      <vt:lpstr>СТРАНА ПРОИСХОЖДЕНИЯ ТОВАРА</vt:lpstr>
      <vt:lpstr>ПОСТАВЛЯЕМЫЙ ТОВАР</vt:lpstr>
      <vt:lpstr>ЗАПРЕТ</vt:lpstr>
      <vt:lpstr>ЗАПРЕТ НЕ ПРИМЕНЯЕТСЯ</vt:lpstr>
      <vt:lpstr>ЗАПРЕТ НЕ ПРИМЕНЯЕТСЯ</vt:lpstr>
      <vt:lpstr>ЗАПРЕТ НЕ ПРИМЕНЯЕТСЯ</vt:lpstr>
      <vt:lpstr>ИСКЛЮЧЕНИЯ ДЛЯ ПРОГРАММНОГО ОБЕСПЕЧЕНИЯ</vt:lpstr>
      <vt:lpstr>ОГРАНИЧЕНИЕ</vt:lpstr>
      <vt:lpstr>МЕХАНИЗМ «ВТОРОЙ ЛИШНИЙ»</vt:lpstr>
      <vt:lpstr>ОГРАНИЧЕНИЕ НЕ ПРИМЕНЯЕТСЯ</vt:lpstr>
      <vt:lpstr>РФ=ИНОСТРАННЫЙ ТОВАР</vt:lpstr>
      <vt:lpstr>ОСОБЕННОСТИ ДЛЯ РЯДА ПОЗИЦИЙ</vt:lpstr>
      <vt:lpstr>ОСОБЕННОСТИ ДЛЯ РАДИОЭЛЕКТРОНИКИ</vt:lpstr>
      <vt:lpstr>ДВУХУРОВНЕВАЯ МОДЕЛЬ</vt:lpstr>
      <vt:lpstr>ПРЕИМУЩЕСТВО</vt:lpstr>
      <vt:lpstr>ПРИМЕР</vt:lpstr>
      <vt:lpstr>КВОТИРОВАНИЕ</vt:lpstr>
      <vt:lpstr>КТО ОТЧИТЫВАЕТСЯ</vt:lpstr>
      <vt:lpstr>ОСОБЕННОСТИ ФОРМИРОВАНИЯ ЛОТА</vt:lpstr>
      <vt:lpstr>НОВЫЕ ТРЕБОВАНИЯ К ОПЕРАТОРУ ЭП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Анна Гадалина</dc:creator>
  <cp:lastModifiedBy>Анна Гадалина</cp:lastModifiedBy>
  <cp:revision>668</cp:revision>
  <cp:lastPrinted>2024-03-27T14:48:05Z</cp:lastPrinted>
  <dcterms:created xsi:type="dcterms:W3CDTF">2022-01-11T08:48:38Z</dcterms:created>
  <dcterms:modified xsi:type="dcterms:W3CDTF">2024-10-31T10:00:08Z</dcterms:modified>
</cp:coreProperties>
</file>