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10.png" ContentType="image/png"/>
  <Override PartName="/ppt/media/image5.png" ContentType="image/png"/>
  <Override PartName="/ppt/media/image11.png" ContentType="image/png"/>
  <Override PartName="/ppt/media/image6.png" ContentType="image/png"/>
  <Override PartName="/ppt/media/image7.png" ContentType="image/png"/>
  <Override PartName="/ppt/media/image12.png" ContentType="image/png"/>
  <Override PartName="/ppt/media/image8.png" ContentType="image/png"/>
  <Override PartName="/ppt/media/image13.png" ContentType="image/png"/>
  <Override PartName="/ppt/media/image9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261216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687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609480" y="2076840"/>
            <a:ext cx="261216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687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27440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4997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1947960" y="1604520"/>
            <a:ext cx="127440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4997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609480" y="2076840"/>
            <a:ext cx="127440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4997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/>
          </p:nvPr>
        </p:nvSpPr>
        <p:spPr>
          <a:xfrm>
            <a:off x="1947960" y="2076840"/>
            <a:ext cx="127440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4997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84096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1872" lnSpcReduction="10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/>
          </p:nvPr>
        </p:nvSpPr>
        <p:spPr>
          <a:xfrm>
            <a:off x="1492920" y="1604520"/>
            <a:ext cx="84096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1872" lnSpcReduction="10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/>
          </p:nvPr>
        </p:nvSpPr>
        <p:spPr>
          <a:xfrm>
            <a:off x="2376360" y="1604520"/>
            <a:ext cx="84096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1872" lnSpcReduction="10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/>
          </p:nvPr>
        </p:nvSpPr>
        <p:spPr>
          <a:xfrm>
            <a:off x="609480" y="2076840"/>
            <a:ext cx="84096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1872" lnSpcReduction="10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/>
          </p:nvPr>
        </p:nvSpPr>
        <p:spPr>
          <a:xfrm>
            <a:off x="1492920" y="2076840"/>
            <a:ext cx="84096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1872" lnSpcReduction="10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/>
          </p:nvPr>
        </p:nvSpPr>
        <p:spPr>
          <a:xfrm>
            <a:off x="2376360" y="2076840"/>
            <a:ext cx="84096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1872" lnSpcReduction="1000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916920"/>
            <a:ext cx="2612160" cy="2279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2612160" cy="90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5306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274400" cy="90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0621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/>
          </p:nvPr>
        </p:nvSpPr>
        <p:spPr>
          <a:xfrm>
            <a:off x="1947960" y="1604520"/>
            <a:ext cx="1274400" cy="90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0621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21040"/>
            <a:ext cx="10971720" cy="5795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27440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4997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/>
          </p:nvPr>
        </p:nvSpPr>
        <p:spPr>
          <a:xfrm>
            <a:off x="1947960" y="1604520"/>
            <a:ext cx="1274400" cy="90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0621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/>
          </p:nvPr>
        </p:nvSpPr>
        <p:spPr>
          <a:xfrm>
            <a:off x="609480" y="2076840"/>
            <a:ext cx="127440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4997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274400" cy="90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0621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1947960" y="1604520"/>
            <a:ext cx="127440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4997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1947960" y="2076840"/>
            <a:ext cx="127440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4997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50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ru-RU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27440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4997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1947960" y="1604520"/>
            <a:ext cx="127440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4997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609480" y="2076840"/>
            <a:ext cx="2612160" cy="430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46870"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21040"/>
            <a:ext cx="10971720" cy="12499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2612160" cy="90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111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3353040" y="1604520"/>
            <a:ext cx="2612160" cy="90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6111" lnSpcReduction="2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609480" y="2595240"/>
            <a:ext cx="5353560" cy="903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25000" lnSpcReduction="10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9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18.png"/><Relationship Id="rId3" Type="http://schemas.openxmlformats.org/officeDocument/2006/relationships/slideLayout" Target="../slideLayouts/slideLayout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9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6" Type="http://schemas.openxmlformats.org/officeDocument/2006/relationships/slideLayout" Target="../slideLayouts/slideLayout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6.png"/><Relationship Id="rId5" Type="http://schemas.openxmlformats.org/officeDocument/2006/relationships/slideLayout" Target="../slideLayouts/slideLayout9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12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9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13.pn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6.png"/><Relationship Id="rId6" Type="http://schemas.openxmlformats.org/officeDocument/2006/relationships/slideLayout" Target="../slideLayouts/slideLayout9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slideLayout" Target="../slideLayouts/slideLayout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0"/>
            <a:ext cx="12186360" cy="76356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       </a:t>
            </a: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Управление государственных закупок Тюменской области              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CustomShape 2"/>
          <p:cNvSpPr/>
          <p:nvPr/>
        </p:nvSpPr>
        <p:spPr>
          <a:xfrm>
            <a:off x="0" y="769320"/>
            <a:ext cx="12186360" cy="57240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3320" bIns="1332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42" name="Рисунок 10" descr=""/>
          <p:cNvPicPr/>
          <p:nvPr/>
        </p:nvPicPr>
        <p:blipFill>
          <a:blip r:embed="rId1"/>
          <a:stretch/>
        </p:blipFill>
        <p:spPr>
          <a:xfrm>
            <a:off x="10915200" y="62640"/>
            <a:ext cx="809640" cy="638280"/>
          </a:xfrm>
          <a:prstGeom prst="rect">
            <a:avLst/>
          </a:prstGeom>
          <a:ln w="0">
            <a:noFill/>
          </a:ln>
        </p:spPr>
      </p:pic>
      <p:pic>
        <p:nvPicPr>
          <p:cNvPr id="43" name="" descr=""/>
          <p:cNvPicPr/>
          <p:nvPr/>
        </p:nvPicPr>
        <p:blipFill>
          <a:blip r:embed="rId2"/>
          <a:stretch/>
        </p:blipFill>
        <p:spPr>
          <a:xfrm>
            <a:off x="3060000" y="1440000"/>
            <a:ext cx="6436080" cy="4045320"/>
          </a:xfrm>
          <a:prstGeom prst="rect">
            <a:avLst/>
          </a:prstGeom>
          <a:ln w="0">
            <a:noFill/>
          </a:ln>
        </p:spPr>
      </p:pic>
      <p:sp>
        <p:nvSpPr>
          <p:cNvPr id="44" name="CustomShape 3"/>
          <p:cNvSpPr/>
          <p:nvPr/>
        </p:nvSpPr>
        <p:spPr>
          <a:xfrm>
            <a:off x="720000" y="5580000"/>
            <a:ext cx="10797480" cy="414000"/>
          </a:xfrm>
          <a:prstGeom prst="rect">
            <a:avLst/>
          </a:prstGeom>
          <a:noFill/>
          <a:ln w="0">
            <a:solidFill>
              <a:srgbClr val="cccccc"/>
            </a:solidFill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be480a"/>
                </a:solidFill>
                <a:latin typeface="Noto Sans"/>
                <a:ea typeface="DejaVu Sans"/>
              </a:rPr>
              <a:t>ИЗМЕНЕНИЯ В ТИПОВОМ ПОЛОЖЕНИИ № 223-ФЗ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be480a"/>
                </a:solidFill>
                <a:latin typeface="Noto Sans"/>
                <a:ea typeface="DejaVu Sans"/>
              </a:rPr>
              <a:t>с учетом изменений Федерального закона № 318-ФЗ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ransition spd="slow">
    <p:wheel spokes="1"/>
  </p:transition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CustomShape 1"/>
          <p:cNvSpPr/>
          <p:nvPr/>
        </p:nvSpPr>
        <p:spPr>
          <a:xfrm>
            <a:off x="0" y="0"/>
            <a:ext cx="12186360" cy="76356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       </a:t>
            </a: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Управление государственных закупок Тюменской области              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CustomShape 2"/>
          <p:cNvSpPr/>
          <p:nvPr/>
        </p:nvSpPr>
        <p:spPr>
          <a:xfrm>
            <a:off x="0" y="769320"/>
            <a:ext cx="12186360" cy="57240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3320" bIns="1332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13" name="Рисунок 10_2" descr=""/>
          <p:cNvPicPr/>
          <p:nvPr/>
        </p:nvPicPr>
        <p:blipFill>
          <a:blip r:embed="rId1"/>
          <a:stretch/>
        </p:blipFill>
        <p:spPr>
          <a:xfrm>
            <a:off x="10915200" y="62640"/>
            <a:ext cx="809640" cy="638280"/>
          </a:xfrm>
          <a:prstGeom prst="rect">
            <a:avLst/>
          </a:prstGeom>
          <a:ln w="0">
            <a:noFill/>
          </a:ln>
        </p:spPr>
      </p:pic>
      <p:sp>
        <p:nvSpPr>
          <p:cNvPr id="114" name="CustomShape 3"/>
          <p:cNvSpPr/>
          <p:nvPr/>
        </p:nvSpPr>
        <p:spPr>
          <a:xfrm>
            <a:off x="1800000" y="1080000"/>
            <a:ext cx="9900000" cy="60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1600" spc="-1" strike="noStrike">
                <a:solidFill>
                  <a:srgbClr val="ff4000"/>
                </a:solidFill>
                <a:latin typeface="Arial"/>
                <a:ea typeface="DejaVu Sans"/>
              </a:rPr>
              <a:t>Случаи, которые объективно являются основанием для закупки </a:t>
            </a:r>
            <a:br>
              <a:rPr sz="1600"/>
            </a:br>
            <a:r>
              <a:rPr b="1" lang="ru-RU" sz="1600" spc="-1" strike="noStrike">
                <a:solidFill>
                  <a:srgbClr val="ff4000"/>
                </a:solidFill>
                <a:latin typeface="Arial"/>
                <a:ea typeface="DejaVu Sans"/>
              </a:rPr>
              <a:t>у единственного поставщика (ЕП)</a:t>
            </a:r>
            <a:endParaRPr b="1" lang="ru-RU" sz="1600" spc="-1" strike="noStrike">
              <a:solidFill>
                <a:srgbClr val="ff4000"/>
              </a:solidFill>
              <a:latin typeface="Arial"/>
            </a:endParaRPr>
          </a:p>
        </p:txBody>
      </p:sp>
      <p:sp>
        <p:nvSpPr>
          <p:cNvPr id="115" name="CustomShape 4"/>
          <p:cNvSpPr/>
          <p:nvPr/>
        </p:nvSpPr>
        <p:spPr>
          <a:xfrm>
            <a:off x="1479600" y="1800000"/>
            <a:ext cx="9678240" cy="71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CustomShape 5"/>
          <p:cNvSpPr/>
          <p:nvPr/>
        </p:nvSpPr>
        <p:spPr>
          <a:xfrm>
            <a:off x="360000" y="1800000"/>
            <a:ext cx="11520000" cy="3240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just"/>
            <a:r>
              <a:rPr b="0" lang="ru-RU" sz="1600" spc="-1" strike="noStrike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b="1" lang="ru-RU" sz="1300" spc="-1" strike="noStrike">
                <a:solidFill>
                  <a:srgbClr val="2a6099"/>
                </a:solidFill>
                <a:latin typeface="Arial"/>
                <a:ea typeface="DejaVu Sans"/>
              </a:rPr>
              <a:t>Эти основания можно назвать универсальными, так как они присутствуют почти во всех типовых положениях и поэтому </a:t>
            </a:r>
            <a:r>
              <a:rPr b="1" lang="ru-RU" sz="1300" spc="-1" strike="noStrike" u="sng">
                <a:solidFill>
                  <a:srgbClr val="2a6099"/>
                </a:solidFill>
                <a:uFillTx/>
                <a:latin typeface="Arial"/>
                <a:ea typeface="DejaVu Sans"/>
              </a:rPr>
              <a:t>могут быть использованы</a:t>
            </a:r>
            <a:r>
              <a:rPr b="1" lang="ru-RU" sz="1300" spc="-1" strike="noStrike">
                <a:solidFill>
                  <a:srgbClr val="2a6099"/>
                </a:solidFill>
                <a:latin typeface="Arial"/>
                <a:ea typeface="DejaVu Sans"/>
              </a:rPr>
              <a:t> заказчиком в качестве </a:t>
            </a:r>
            <a:r>
              <a:rPr b="1" lang="ru-RU" sz="1300" spc="-1" strike="noStrike" u="sng">
                <a:solidFill>
                  <a:srgbClr val="2a6099"/>
                </a:solidFill>
                <a:uFillTx/>
                <a:latin typeface="Arial"/>
                <a:ea typeface="DejaVu Sans"/>
              </a:rPr>
              <a:t>базового</a:t>
            </a:r>
            <a:r>
              <a:rPr b="1" lang="ru-RU" sz="1300" spc="-1" strike="noStrike">
                <a:solidFill>
                  <a:srgbClr val="2a6099"/>
                </a:solidFill>
                <a:latin typeface="Arial"/>
                <a:ea typeface="DejaVu Sans"/>
              </a:rPr>
              <a:t> перечня: </a:t>
            </a:r>
            <a:endParaRPr b="0" lang="ru-RU" sz="13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предмет закупки относится к сфере естественных монополий;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услуги водоснабжения, водоотведения, теплоснабжения, канализации, газоснабжения (кроме поставки сжиженного газа) и подключение к указанным сетям снабжения;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услуги по обращению с твердыми коммунальными отходами;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электроснабжение у гарантирующего поставщика;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</a:t>
            </a:r>
            <a:r>
              <a:rPr b="1" lang="ru-RU" sz="1200" spc="-1" strike="noStrike">
                <a:solidFill>
                  <a:srgbClr val="000000"/>
                </a:solidFill>
                <a:latin typeface="Arial"/>
                <a:ea typeface="Calibri"/>
              </a:rPr>
              <a:t>если единственный поставщик определен решениями органов власти;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работы по мобилизационной подготовке;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авторский контроль при строительстве, реконструкции, капремонте;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если поставщиком может быть только одно лицо, которое наделено соответствующими исключительными полномочиями;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если поставщик обладает исключительным правом на товар, работу или услугу, а равноценная замена отсутствует;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закупка произведений литературы или искусства для нужд заказчика;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преподавательские услуги, оказываемые физическими лицами;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услуги по защите государственной тайны;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приобретение билетов на зрелищные, культурные и просветительские мероприятия;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закупка российского программного обеспечения у разработчика;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договоры, связанные с покупкой или арендой зданий, сооружений, земельных участков, когда их заключение с единственным поставщиком объективно необходимо (например, аренда государственного земельного участка под зданием, которое передано заказчику в хозяйственное ведение);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участие в мероприятии (семинары, конференции, форумы);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услуги по профподготовке, переподготовке и повышению квалификации работников;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</a:t>
            </a:r>
            <a:r>
              <a:rPr b="1" lang="ru-RU" sz="1200" spc="-1" strike="noStrike">
                <a:solidFill>
                  <a:srgbClr val="000000"/>
                </a:solidFill>
                <a:latin typeface="Arial"/>
                <a:ea typeface="Calibri"/>
              </a:rPr>
              <a:t>услуги, связанные с направлением работника в служебную командировку;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Calibri"/>
              </a:rPr>
              <a:t>- </a:t>
            </a:r>
            <a:r>
              <a:rPr b="1" lang="ru-RU" sz="1200" spc="-1" strike="noStrike">
                <a:solidFill>
                  <a:srgbClr val="000000"/>
                </a:solidFill>
                <a:latin typeface="Arial"/>
                <a:ea typeface="Calibri"/>
              </a:rPr>
              <a:t> услуги, связанные с обеспечением визитов делегаций;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договор с оператором электронной площадки для проведения торгов;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/>
            <a:r>
              <a:rPr b="1" lang="ru-RU" sz="1200" spc="-1" strike="noStrike">
                <a:solidFill>
                  <a:srgbClr val="000000"/>
                </a:solidFill>
                <a:latin typeface="Arial"/>
                <a:ea typeface="DejaVu Sans"/>
              </a:rPr>
              <a:t>- если закупка обусловлена чрезвычайной ситуацией природного или техногенного характера, аварией, непредвиденными обстоятельствами. 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7" name="" descr=""/>
          <p:cNvPicPr/>
          <p:nvPr/>
        </p:nvPicPr>
        <p:blipFill>
          <a:blip r:embed="rId2"/>
          <a:stretch/>
        </p:blipFill>
        <p:spPr>
          <a:xfrm>
            <a:off x="542160" y="1080000"/>
            <a:ext cx="717840" cy="749880"/>
          </a:xfrm>
          <a:prstGeom prst="rect">
            <a:avLst/>
          </a:prstGeom>
          <a:ln w="0">
            <a:noFill/>
          </a:ln>
        </p:spPr>
      </p:pic>
    </p:spTree>
  </p:cSld>
  <p:transition spd="slow">
    <p:wheel spokes="1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CustomShape 1"/>
          <p:cNvSpPr/>
          <p:nvPr/>
        </p:nvSpPr>
        <p:spPr>
          <a:xfrm>
            <a:off x="0" y="0"/>
            <a:ext cx="12186360" cy="76356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       </a:t>
            </a: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Управление государственных закупок Тюменской области              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0" y="769320"/>
            <a:ext cx="12186360" cy="57240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3320" bIns="1332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47" name="Рисунок 10_4" descr=""/>
          <p:cNvPicPr/>
          <p:nvPr/>
        </p:nvPicPr>
        <p:blipFill>
          <a:blip r:embed="rId1"/>
          <a:stretch/>
        </p:blipFill>
        <p:spPr>
          <a:xfrm>
            <a:off x="10915200" y="62640"/>
            <a:ext cx="809640" cy="638280"/>
          </a:xfrm>
          <a:prstGeom prst="rect">
            <a:avLst/>
          </a:prstGeom>
          <a:ln w="0">
            <a:noFill/>
          </a:ln>
        </p:spPr>
      </p:pic>
      <p:sp>
        <p:nvSpPr>
          <p:cNvPr id="48" name="CustomShape 3"/>
          <p:cNvSpPr/>
          <p:nvPr/>
        </p:nvSpPr>
        <p:spPr>
          <a:xfrm>
            <a:off x="900000" y="1008720"/>
            <a:ext cx="10979280" cy="42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be480a"/>
                </a:solidFill>
                <a:latin typeface="Arial"/>
                <a:ea typeface="DejaVu Sans"/>
              </a:rPr>
              <a:t>Изменения в Законе № 223-ФЗ, в соответствии с Федеральным законом № 318-ФЗ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CustomShape 4"/>
          <p:cNvSpPr/>
          <p:nvPr/>
        </p:nvSpPr>
        <p:spPr>
          <a:xfrm>
            <a:off x="360000" y="1639080"/>
            <a:ext cx="11491920" cy="4840200"/>
          </a:xfrm>
          <a:prstGeom prst="rect">
            <a:avLst/>
          </a:prstGeom>
          <a:solidFill>
            <a:srgbClr val="eeeeee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1200" spc="-1" strike="noStrike">
                <a:solidFill>
                  <a:srgbClr val="ff4000"/>
                </a:solidFill>
                <a:latin typeface="Noto Sans"/>
                <a:ea typeface="DejaVu Sans"/>
              </a:rPr>
              <a:t>1 октября 2024 года</a:t>
            </a:r>
            <a:r>
              <a:rPr b="1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 вступили в силу нормы Федерального закона от 08.08.2024 № 318-ФЗ «О внесении изменений в отдельные законодательные акты РФ и признании утратившими силу отдельных положений законодательных актов РФ», предусматривающие изменения процедуры осуществления закупок товаров, работ, услуг по Закону № 223-ФЗ, а именно: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200" spc="-1" strike="noStrike" u="sng">
                <a:solidFill>
                  <a:srgbClr val="000000"/>
                </a:solidFill>
                <a:uFillTx/>
                <a:latin typeface="Noto Sans"/>
                <a:ea typeface="DejaVu Sans"/>
              </a:rPr>
              <a:t>* в Законе закрепили, что участник закупки подает для участия (ч.5 ст.3 Закона № 223-ФЗ)</a:t>
            </a:r>
            <a:r>
              <a:rPr b="1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: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в неконкурентной закупке — </a:t>
            </a: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заявку на участие в неконкурентной закупке </a:t>
            </a:r>
            <a:r>
              <a:rPr b="1" lang="ru-RU" sz="1200" spc="-1" strike="noStrike">
                <a:solidFill>
                  <a:srgbClr val="ff4000"/>
                </a:solidFill>
                <a:latin typeface="Noto Sans"/>
                <a:ea typeface="DejaVu Sans"/>
              </a:rPr>
              <a:t>или иной предусмотренный положением о закупке для направления заказчику документ</a:t>
            </a: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;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в конкурентной закупке </a:t>
            </a: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— заявку на участие в конкурентной закупке.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*</a:t>
            </a:r>
            <a:r>
              <a:rPr b="1" lang="ru-RU" sz="1200" spc="-1" strike="noStrike" u="sng">
                <a:solidFill>
                  <a:srgbClr val="000000"/>
                </a:solidFill>
                <a:uFillTx/>
                <a:latin typeface="Noto Sans"/>
                <a:ea typeface="DejaVu Sans"/>
              </a:rPr>
              <a:t>Добавили новую статью 3.1-4 о предоставлении национального режима при осуществлении закупок: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Теперь при осуществлении закупок предоставляется национальный режим, обеспечивающий иностранным ТРУ равные условия с российскими, за исключением случаев принятия Правительством РФ мер, устанавливающих </a:t>
            </a:r>
            <a:r>
              <a:rPr b="1" lang="ru-RU" sz="1200" spc="-1" strike="noStrike">
                <a:solidFill>
                  <a:srgbClr val="ff4000"/>
                </a:solidFill>
                <a:latin typeface="Noto Sans"/>
                <a:ea typeface="DejaVu Sans"/>
              </a:rPr>
              <a:t>запреты</a:t>
            </a: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 и </a:t>
            </a:r>
            <a:r>
              <a:rPr b="1" lang="ru-RU" sz="1200" spc="-1" strike="noStrike">
                <a:solidFill>
                  <a:srgbClr val="ff4000"/>
                </a:solidFill>
                <a:latin typeface="Noto Sans"/>
                <a:ea typeface="DejaVu Sans"/>
              </a:rPr>
              <a:t>ограничения</a:t>
            </a: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 закупок иностранных ТРУ, а также </a:t>
            </a:r>
            <a:r>
              <a:rPr b="1" lang="ru-RU" sz="1200" spc="-1" strike="noStrike">
                <a:solidFill>
                  <a:srgbClr val="ff4000"/>
                </a:solidFill>
                <a:latin typeface="Noto Sans"/>
                <a:ea typeface="DejaVu Sans"/>
              </a:rPr>
              <a:t>преимущества</a:t>
            </a: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 в отношении российских ТРУ.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Если иное не предусмотрено указанными мерами, положения ст. 3.1-4 Закона № 223-ФЗ, касающиеся российских ТРУ, применяются также в отношении иностранных ТРУ, которым предоставляются равные условия с российскими.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В случае принятия указанных выше мер, </a:t>
            </a:r>
            <a:r>
              <a:rPr b="1" lang="ru-RU" sz="1200" spc="-1" strike="noStrike">
                <a:solidFill>
                  <a:srgbClr val="ff4000"/>
                </a:solidFill>
                <a:latin typeface="Noto Sans"/>
                <a:ea typeface="DejaVu Sans"/>
              </a:rPr>
              <a:t>Правительство РФ</a:t>
            </a: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 также определяет </a:t>
            </a:r>
            <a:r>
              <a:rPr b="1" lang="ru-RU" sz="1200" spc="-1" strike="noStrike">
                <a:solidFill>
                  <a:srgbClr val="ff4000"/>
                </a:solidFill>
                <a:latin typeface="Noto Sans"/>
                <a:ea typeface="DejaVu Sans"/>
              </a:rPr>
              <a:t>информацию и перечень документов, которые подтверждают страну происхождения товара</a:t>
            </a: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. Информация о запрете или об ограничении закупок иностранных ТРУ, о преимуществе в отношении российских ТРУ указывается заказчиком</a:t>
            </a:r>
            <a:r>
              <a:rPr b="1" lang="ru-RU" sz="1200" spc="-1" strike="noStrike">
                <a:solidFill>
                  <a:srgbClr val="ff4000"/>
                </a:solidFill>
                <a:latin typeface="Noto Sans"/>
                <a:ea typeface="DejaVu Sans"/>
              </a:rPr>
              <a:t> в извещении</a:t>
            </a: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200" spc="-1" strike="noStrike">
                <a:solidFill>
                  <a:srgbClr val="000000"/>
                </a:solidFill>
                <a:latin typeface="Noto Sans"/>
                <a:ea typeface="DejaVu Sans"/>
              </a:rPr>
              <a:t>Появится новая форма отчета об объёме закупок товаров российского происхождения, работ услуг, соответственно выполняемых, оказываемых российскими лицами, со сроком предоставления до 1 февраля года, следующего за отчетным годом.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200" spc="-1" strike="noStrike">
                <a:solidFill>
                  <a:srgbClr val="ff4000"/>
                </a:solidFill>
                <a:latin typeface="Noto Sans"/>
                <a:ea typeface="DejaVu Sans"/>
              </a:rPr>
              <a:t>Новые особенности нужно учитывать при закупках, извещения о которых будут размещаться </a:t>
            </a:r>
            <a:r>
              <a:rPr b="1" lang="ru-RU" sz="1200" spc="-1" strike="noStrike" u="sng">
                <a:solidFill>
                  <a:srgbClr val="ff4000"/>
                </a:solidFill>
                <a:uFillTx/>
                <a:latin typeface="Noto Sans"/>
                <a:ea typeface="DejaVu Sans"/>
              </a:rPr>
              <a:t>с 1 января 2025 года</a:t>
            </a:r>
            <a:r>
              <a:rPr b="1" lang="ru-RU" sz="1200" spc="-1" strike="noStrike">
                <a:solidFill>
                  <a:srgbClr val="ff4000"/>
                </a:solidFill>
                <a:latin typeface="Noto Sans"/>
                <a:ea typeface="DejaVu Sans"/>
              </a:rPr>
              <a:t>.</a:t>
            </a: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0" name="" descr=""/>
          <p:cNvPicPr/>
          <p:nvPr/>
        </p:nvPicPr>
        <p:blipFill>
          <a:blip r:embed="rId2"/>
          <a:stretch/>
        </p:blipFill>
        <p:spPr>
          <a:xfrm>
            <a:off x="0" y="900000"/>
            <a:ext cx="899280" cy="738360"/>
          </a:xfrm>
          <a:prstGeom prst="rect">
            <a:avLst/>
          </a:prstGeom>
          <a:ln w="0">
            <a:noFill/>
          </a:ln>
        </p:spPr>
      </p:pic>
    </p:spTree>
  </p:cSld>
  <p:transition spd="slow">
    <p:wheel spokes="1"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6"/>
          <p:cNvSpPr/>
          <p:nvPr/>
        </p:nvSpPr>
        <p:spPr>
          <a:xfrm>
            <a:off x="0" y="0"/>
            <a:ext cx="12186360" cy="76356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       </a:t>
            </a: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Управление государственных закупок Тюменской области              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CustomShape 7"/>
          <p:cNvSpPr/>
          <p:nvPr/>
        </p:nvSpPr>
        <p:spPr>
          <a:xfrm>
            <a:off x="0" y="769320"/>
            <a:ext cx="12186360" cy="57240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3320" bIns="1332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53" name="Рисунок 10_ 1" descr=""/>
          <p:cNvPicPr/>
          <p:nvPr/>
        </p:nvPicPr>
        <p:blipFill>
          <a:blip r:embed="rId1"/>
          <a:stretch/>
        </p:blipFill>
        <p:spPr>
          <a:xfrm>
            <a:off x="10915200" y="62640"/>
            <a:ext cx="809640" cy="638280"/>
          </a:xfrm>
          <a:prstGeom prst="rect">
            <a:avLst/>
          </a:prstGeom>
          <a:ln w="0">
            <a:noFill/>
          </a:ln>
        </p:spPr>
      </p:pic>
      <p:sp>
        <p:nvSpPr>
          <p:cNvPr id="54" name="CustomShape 8"/>
          <p:cNvSpPr/>
          <p:nvPr/>
        </p:nvSpPr>
        <p:spPr>
          <a:xfrm>
            <a:off x="900000" y="1008720"/>
            <a:ext cx="10979280" cy="429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be480a"/>
                </a:solidFill>
                <a:latin typeface="Arial"/>
                <a:ea typeface="DejaVu Sans"/>
              </a:rPr>
              <a:t>Изменения в Законе № 223-ФЗ, в соответствии с Федеральным законом № 318-ФЗ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CustomShape 9"/>
          <p:cNvSpPr/>
          <p:nvPr/>
        </p:nvSpPr>
        <p:spPr>
          <a:xfrm>
            <a:off x="360000" y="1800000"/>
            <a:ext cx="11491920" cy="4139280"/>
          </a:xfrm>
          <a:prstGeom prst="rect">
            <a:avLst/>
          </a:prstGeom>
          <a:solidFill>
            <a:srgbClr val="eeeeee"/>
          </a:solidFill>
          <a:ln w="0"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1400" spc="-1" strike="noStrike">
                <a:solidFill>
                  <a:srgbClr val="ff4000"/>
                </a:solidFill>
                <a:latin typeface="Noto Sans"/>
                <a:ea typeface="DejaVu Sans"/>
              </a:rPr>
              <a:t>Новые особенности нужно учитывать при закупках, извещения о которых будут размещаться </a:t>
            </a:r>
            <a:r>
              <a:rPr b="1" lang="ru-RU" sz="1400" spc="-1" strike="noStrike" u="sng">
                <a:solidFill>
                  <a:srgbClr val="ff4000"/>
                </a:solidFill>
                <a:uFillTx/>
                <a:latin typeface="Noto Sans"/>
                <a:ea typeface="DejaVu Sans"/>
              </a:rPr>
              <a:t>с 1 января 2025 года</a:t>
            </a:r>
            <a:r>
              <a:rPr b="1" lang="ru-RU" sz="1400" spc="-1" strike="noStrike">
                <a:solidFill>
                  <a:srgbClr val="ff4000"/>
                </a:solidFill>
                <a:latin typeface="Noto Sans"/>
                <a:ea typeface="DejaVu Sans"/>
              </a:rPr>
              <a:t>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400" spc="-1" strike="noStrike">
                <a:solidFill>
                  <a:srgbClr val="2a6099"/>
                </a:solidFill>
                <a:latin typeface="Noto Sans"/>
                <a:ea typeface="DejaVu Sans"/>
              </a:rPr>
              <a:t>Типовые положения о закупках</a:t>
            </a:r>
            <a:r>
              <a:rPr b="0" lang="ru-RU" sz="1400" spc="-1" strike="noStrike">
                <a:solidFill>
                  <a:srgbClr val="000000"/>
                </a:solidFill>
                <a:latin typeface="Noto Sans"/>
                <a:ea typeface="DejaVu Sans"/>
              </a:rPr>
              <a:t> должны быть приведены в соответствие с новыми требованиями Закона № 223-ФЗ, </a:t>
            </a:r>
            <a:r>
              <a:rPr b="0" lang="ru-RU" sz="1400" spc="-1" strike="noStrike" u="sng">
                <a:solidFill>
                  <a:srgbClr val="000000"/>
                </a:solidFill>
                <a:uFillTx/>
                <a:latin typeface="Noto Sans"/>
                <a:ea typeface="DejaVu Sans"/>
              </a:rPr>
              <a:t>утверждены и размещены в ЕИС до 1 декабря 2024 года</a:t>
            </a:r>
            <a:r>
              <a:rPr b="0" lang="ru-RU" sz="1400" spc="-1" strike="noStrike">
                <a:solidFill>
                  <a:srgbClr val="000000"/>
                </a:solidFill>
                <a:latin typeface="Noto Sans"/>
                <a:ea typeface="DejaVu Sans"/>
              </a:rPr>
              <a:t>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400" spc="-1" strike="noStrike">
                <a:solidFill>
                  <a:srgbClr val="2a6099"/>
                </a:solidFill>
                <a:latin typeface="Noto Sans"/>
                <a:ea typeface="DejaVu Sans"/>
              </a:rPr>
              <a:t>Положения о закупках</a:t>
            </a:r>
            <a:r>
              <a:rPr b="0" lang="ru-RU" sz="1400" spc="-1" strike="noStrike">
                <a:solidFill>
                  <a:srgbClr val="000000"/>
                </a:solidFill>
                <a:latin typeface="Noto Sans"/>
                <a:ea typeface="DejaVu Sans"/>
              </a:rPr>
              <a:t> должны быть приведены в соответствие с новыми требованиями Закона № 223-ФЗ, </a:t>
            </a:r>
            <a:r>
              <a:rPr b="0" lang="ru-RU" sz="1400" spc="-1" strike="noStrike" u="sng">
                <a:solidFill>
                  <a:srgbClr val="000000"/>
                </a:solidFill>
                <a:uFillTx/>
                <a:latin typeface="Noto Sans"/>
                <a:ea typeface="DejaVu Sans"/>
              </a:rPr>
              <a:t>утверждены и размещены до 1 января 2025 года</a:t>
            </a:r>
            <a:r>
              <a:rPr b="0" lang="ru-RU" sz="1400" spc="-1" strike="noStrike">
                <a:solidFill>
                  <a:srgbClr val="000000"/>
                </a:solidFill>
                <a:latin typeface="Noto Sans"/>
                <a:ea typeface="DejaVu Sans"/>
              </a:rPr>
              <a:t>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0" lang="ru-RU" sz="1400" spc="-1" strike="noStrike">
                <a:solidFill>
                  <a:srgbClr val="000000"/>
                </a:solidFill>
                <a:latin typeface="Noto Sans"/>
                <a:ea typeface="DejaVu Sans"/>
              </a:rPr>
              <a:t>Положения о закупках, не соответствующие указанным требованиям, по состоянию на 1 января 2025 года </a:t>
            </a:r>
            <a:r>
              <a:rPr b="1" lang="ru-RU" sz="1400" spc="-1" strike="noStrike">
                <a:solidFill>
                  <a:srgbClr val="2a6099"/>
                </a:solidFill>
                <a:latin typeface="Noto Sans"/>
                <a:ea typeface="DejaVu Sans"/>
              </a:rPr>
              <a:t>считаются не размещенными в ЕИС</a:t>
            </a:r>
            <a:r>
              <a:rPr b="0" lang="ru-RU" sz="1400" spc="-1" strike="noStrike">
                <a:solidFill>
                  <a:srgbClr val="000000"/>
                </a:solidFill>
                <a:latin typeface="Noto Sans"/>
                <a:ea typeface="DejaVu Sans"/>
              </a:rPr>
              <a:t>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b="1" lang="ru-RU" sz="1400" spc="-1" strike="noStrike">
                <a:solidFill>
                  <a:srgbClr val="2a6099"/>
                </a:solidFill>
                <a:latin typeface="Noto Sans"/>
                <a:ea typeface="DejaVu Sans"/>
              </a:rPr>
              <a:t>Отчет об объеме закупок российских товаров, </a:t>
            </a:r>
            <a:r>
              <a:rPr b="1" lang="ru-RU" sz="1400" spc="-1" strike="noStrike" u="sng">
                <a:solidFill>
                  <a:srgbClr val="2a6099"/>
                </a:solidFill>
                <a:uFillTx/>
                <a:latin typeface="Noto Sans"/>
                <a:ea typeface="DejaVu Sans"/>
              </a:rPr>
              <a:t>осуществленных в 2024 году</a:t>
            </a:r>
            <a:r>
              <a:rPr b="1" lang="ru-RU" sz="1400" spc="-1" strike="noStrike">
                <a:solidFill>
                  <a:srgbClr val="2a6099"/>
                </a:solidFill>
                <a:latin typeface="Noto Sans"/>
                <a:ea typeface="DejaVu Sans"/>
              </a:rPr>
              <a:t>, необходимо составить и разместить в ЕИС по правилам, действовавшим до дня вступления в силу Федерального закона от 08.08.2024 № 318-ФЗ</a:t>
            </a:r>
            <a:r>
              <a:rPr b="0" lang="ru-RU" sz="1400" spc="-1" strike="noStrike">
                <a:solidFill>
                  <a:srgbClr val="000000"/>
                </a:solidFill>
                <a:latin typeface="Noto Sans"/>
                <a:ea typeface="DejaVu Sans"/>
              </a:rPr>
              <a:t> «О внесении изменений в отдельные законодательные акты РФ и признании утратившими силу отдельных положений законодательных актов РФ».</a:t>
            </a:r>
            <a:endParaRPr b="0" lang="ru-RU" sz="1400" spc="-1" strike="noStrike">
              <a:solidFill>
                <a:srgbClr val="000000"/>
              </a:solid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1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6" name="" descr=""/>
          <p:cNvPicPr/>
          <p:nvPr/>
        </p:nvPicPr>
        <p:blipFill>
          <a:blip r:embed="rId2"/>
          <a:stretch/>
        </p:blipFill>
        <p:spPr>
          <a:xfrm>
            <a:off x="0" y="900000"/>
            <a:ext cx="899280" cy="738360"/>
          </a:xfrm>
          <a:prstGeom prst="rect">
            <a:avLst/>
          </a:prstGeom>
          <a:ln w="0">
            <a:noFill/>
          </a:ln>
        </p:spPr>
      </p:pic>
    </p:spTree>
  </p:cSld>
  <p:transition spd="slow">
    <p:wheel spokes="1"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CustomShape 10"/>
          <p:cNvSpPr/>
          <p:nvPr/>
        </p:nvSpPr>
        <p:spPr>
          <a:xfrm>
            <a:off x="0" y="0"/>
            <a:ext cx="12186360" cy="76356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       </a:t>
            </a: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Управление государственных закупок Тюменской области              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CustomShape 11"/>
          <p:cNvSpPr/>
          <p:nvPr/>
        </p:nvSpPr>
        <p:spPr>
          <a:xfrm>
            <a:off x="0" y="769320"/>
            <a:ext cx="12186360" cy="57240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3320" bIns="1332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59" name="Рисунок 10_ 2" descr=""/>
          <p:cNvPicPr/>
          <p:nvPr/>
        </p:nvPicPr>
        <p:blipFill>
          <a:blip r:embed="rId1"/>
          <a:stretch/>
        </p:blipFill>
        <p:spPr>
          <a:xfrm>
            <a:off x="10915200" y="62640"/>
            <a:ext cx="809640" cy="638280"/>
          </a:xfrm>
          <a:prstGeom prst="rect">
            <a:avLst/>
          </a:prstGeom>
          <a:ln w="0">
            <a:noFill/>
          </a:ln>
        </p:spPr>
      </p:pic>
      <p:sp>
        <p:nvSpPr>
          <p:cNvPr id="60" name="CustomShape 12"/>
          <p:cNvSpPr/>
          <p:nvPr/>
        </p:nvSpPr>
        <p:spPr>
          <a:xfrm>
            <a:off x="1620000" y="1008720"/>
            <a:ext cx="9359280" cy="42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be480a"/>
                </a:solidFill>
                <a:latin typeface="Arial"/>
                <a:ea typeface="DejaVu Sans"/>
              </a:rPr>
              <a:t>Типовое положение № 223-ФЗ (подготовлены новые изменения, вступающие в силу 01.01.2025)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1" name="" descr=""/>
          <p:cNvPicPr/>
          <p:nvPr/>
        </p:nvPicPr>
        <p:blipFill>
          <a:blip r:embed="rId2"/>
          <a:stretch/>
        </p:blipFill>
        <p:spPr>
          <a:xfrm>
            <a:off x="692280" y="1800000"/>
            <a:ext cx="4989960" cy="4790160"/>
          </a:xfrm>
          <a:prstGeom prst="rect">
            <a:avLst/>
          </a:prstGeom>
          <a:ln w="0">
            <a:noFill/>
          </a:ln>
        </p:spPr>
      </p:pic>
      <p:pic>
        <p:nvPicPr>
          <p:cNvPr id="62" name="" descr=""/>
          <p:cNvPicPr/>
          <p:nvPr/>
        </p:nvPicPr>
        <p:blipFill>
          <a:blip r:embed="rId3"/>
          <a:stretch/>
        </p:blipFill>
        <p:spPr>
          <a:xfrm>
            <a:off x="5967000" y="3060000"/>
            <a:ext cx="5843880" cy="2339280"/>
          </a:xfrm>
          <a:prstGeom prst="rect">
            <a:avLst/>
          </a:prstGeom>
          <a:ln w="0">
            <a:noFill/>
          </a:ln>
        </p:spPr>
      </p:pic>
      <p:pic>
        <p:nvPicPr>
          <p:cNvPr id="63" name="" descr=""/>
          <p:cNvPicPr/>
          <p:nvPr/>
        </p:nvPicPr>
        <p:blipFill>
          <a:blip r:embed="rId4"/>
          <a:stretch/>
        </p:blipFill>
        <p:spPr>
          <a:xfrm>
            <a:off x="362160" y="1008720"/>
            <a:ext cx="897840" cy="725400"/>
          </a:xfrm>
          <a:prstGeom prst="rect">
            <a:avLst/>
          </a:prstGeom>
          <a:ln w="0">
            <a:noFill/>
          </a:ln>
        </p:spPr>
      </p:pic>
    </p:spTree>
  </p:cSld>
  <p:transition spd="slow">
    <p:wheel spokes="1"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CustomShape 13"/>
          <p:cNvSpPr/>
          <p:nvPr/>
        </p:nvSpPr>
        <p:spPr>
          <a:xfrm>
            <a:off x="0" y="0"/>
            <a:ext cx="12186360" cy="76356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       </a:t>
            </a: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Управление государственных закупок Тюменской области              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CustomShape 14"/>
          <p:cNvSpPr/>
          <p:nvPr/>
        </p:nvSpPr>
        <p:spPr>
          <a:xfrm>
            <a:off x="0" y="769320"/>
            <a:ext cx="12186360" cy="57240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3320" bIns="1332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66" name="Рисунок 10_ 3" descr=""/>
          <p:cNvPicPr/>
          <p:nvPr/>
        </p:nvPicPr>
        <p:blipFill>
          <a:blip r:embed="rId1"/>
          <a:stretch/>
        </p:blipFill>
        <p:spPr>
          <a:xfrm>
            <a:off x="10915200" y="62640"/>
            <a:ext cx="809640" cy="638280"/>
          </a:xfrm>
          <a:prstGeom prst="rect">
            <a:avLst/>
          </a:prstGeom>
          <a:ln w="0">
            <a:noFill/>
          </a:ln>
        </p:spPr>
      </p:pic>
      <p:sp>
        <p:nvSpPr>
          <p:cNvPr id="67" name="CustomShape 15"/>
          <p:cNvSpPr/>
          <p:nvPr/>
        </p:nvSpPr>
        <p:spPr>
          <a:xfrm>
            <a:off x="900000" y="1008720"/>
            <a:ext cx="10437480" cy="42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be480a"/>
                </a:solidFill>
                <a:latin typeface="Arial"/>
                <a:ea typeface="DejaVu Sans"/>
              </a:rPr>
              <a:t>Типовое положение № 223-ФЗ (изменения, вступающие в силу с 01.01.2025)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8" name="" descr=""/>
          <p:cNvPicPr/>
          <p:nvPr/>
        </p:nvPicPr>
        <p:blipFill>
          <a:blip r:embed="rId2"/>
          <a:stretch/>
        </p:blipFill>
        <p:spPr>
          <a:xfrm>
            <a:off x="720000" y="3990960"/>
            <a:ext cx="5276520" cy="2309040"/>
          </a:xfrm>
          <a:prstGeom prst="rect">
            <a:avLst/>
          </a:prstGeom>
          <a:ln w="0">
            <a:noFill/>
          </a:ln>
        </p:spPr>
      </p:pic>
      <p:pic>
        <p:nvPicPr>
          <p:cNvPr id="69" name="" descr=""/>
          <p:cNvPicPr/>
          <p:nvPr/>
        </p:nvPicPr>
        <p:blipFill>
          <a:blip r:embed="rId3"/>
          <a:stretch/>
        </p:blipFill>
        <p:spPr>
          <a:xfrm>
            <a:off x="6545880" y="3213720"/>
            <a:ext cx="5334120" cy="3266280"/>
          </a:xfrm>
          <a:prstGeom prst="rect">
            <a:avLst/>
          </a:prstGeom>
          <a:ln w="0">
            <a:noFill/>
          </a:ln>
        </p:spPr>
      </p:pic>
      <p:pic>
        <p:nvPicPr>
          <p:cNvPr id="70" name="" descr=""/>
          <p:cNvPicPr/>
          <p:nvPr/>
        </p:nvPicPr>
        <p:blipFill>
          <a:blip r:embed="rId4"/>
          <a:stretch/>
        </p:blipFill>
        <p:spPr>
          <a:xfrm>
            <a:off x="540000" y="1936080"/>
            <a:ext cx="5580000" cy="1624680"/>
          </a:xfrm>
          <a:prstGeom prst="rect">
            <a:avLst/>
          </a:prstGeom>
          <a:ln w="0">
            <a:noFill/>
          </a:ln>
        </p:spPr>
      </p:pic>
      <p:pic>
        <p:nvPicPr>
          <p:cNvPr id="71" name="" descr=""/>
          <p:cNvPicPr/>
          <p:nvPr/>
        </p:nvPicPr>
        <p:blipFill>
          <a:blip r:embed="rId5"/>
          <a:stretch/>
        </p:blipFill>
        <p:spPr>
          <a:xfrm>
            <a:off x="182160" y="1074600"/>
            <a:ext cx="897840" cy="725400"/>
          </a:xfrm>
          <a:prstGeom prst="rect">
            <a:avLst/>
          </a:prstGeom>
          <a:ln w="0">
            <a:noFill/>
          </a:ln>
        </p:spPr>
      </p:pic>
    </p:spTree>
  </p:cSld>
  <p:transition spd="slow">
    <p:wheel spokes="1"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6"/>
          <p:cNvSpPr/>
          <p:nvPr/>
        </p:nvSpPr>
        <p:spPr>
          <a:xfrm>
            <a:off x="0" y="0"/>
            <a:ext cx="12186360" cy="76356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       </a:t>
            </a: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Управление государственных закупок Тюменской области              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CustomShape 17"/>
          <p:cNvSpPr/>
          <p:nvPr/>
        </p:nvSpPr>
        <p:spPr>
          <a:xfrm>
            <a:off x="0" y="769320"/>
            <a:ext cx="12186360" cy="57240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3320" bIns="1332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74" name="Рисунок 10_ 4" descr=""/>
          <p:cNvPicPr/>
          <p:nvPr/>
        </p:nvPicPr>
        <p:blipFill>
          <a:blip r:embed="rId1"/>
          <a:stretch/>
        </p:blipFill>
        <p:spPr>
          <a:xfrm>
            <a:off x="10915200" y="62640"/>
            <a:ext cx="809640" cy="638280"/>
          </a:xfrm>
          <a:prstGeom prst="rect">
            <a:avLst/>
          </a:prstGeom>
          <a:ln w="0">
            <a:noFill/>
          </a:ln>
        </p:spPr>
      </p:pic>
      <p:sp>
        <p:nvSpPr>
          <p:cNvPr id="75" name="CustomShape 18"/>
          <p:cNvSpPr/>
          <p:nvPr/>
        </p:nvSpPr>
        <p:spPr>
          <a:xfrm>
            <a:off x="900000" y="1008720"/>
            <a:ext cx="10437480" cy="42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be480a"/>
                </a:solidFill>
                <a:latin typeface="Arial"/>
                <a:ea typeface="DejaVu Sans"/>
              </a:rPr>
              <a:t>Типовое положение № 223-ФЗ (изменения, вступающие в силу с 01.01.2025)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181160" y="1446840"/>
            <a:ext cx="4938840" cy="5213160"/>
          </a:xfrm>
          <a:prstGeom prst="rect">
            <a:avLst/>
          </a:prstGeom>
          <a:ln w="0"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/>
        </p:blipFill>
        <p:spPr>
          <a:xfrm>
            <a:off x="6773400" y="1440000"/>
            <a:ext cx="4746600" cy="5238720"/>
          </a:xfrm>
          <a:prstGeom prst="rect">
            <a:avLst/>
          </a:prstGeom>
          <a:ln w="0">
            <a:noFill/>
          </a:ln>
        </p:spPr>
      </p:pic>
      <p:pic>
        <p:nvPicPr>
          <p:cNvPr id="78" name="" descr=""/>
          <p:cNvPicPr/>
          <p:nvPr/>
        </p:nvPicPr>
        <p:blipFill>
          <a:blip r:embed="rId4"/>
          <a:stretch/>
        </p:blipFill>
        <p:spPr>
          <a:xfrm>
            <a:off x="180000" y="1008720"/>
            <a:ext cx="897840" cy="725400"/>
          </a:xfrm>
          <a:prstGeom prst="rect">
            <a:avLst/>
          </a:prstGeom>
          <a:ln w="0">
            <a:noFill/>
          </a:ln>
        </p:spPr>
      </p:pic>
    </p:spTree>
  </p:cSld>
  <p:transition spd="slow">
    <p:wheel spokes="1"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9"/>
          <p:cNvSpPr/>
          <p:nvPr/>
        </p:nvSpPr>
        <p:spPr>
          <a:xfrm>
            <a:off x="0" y="0"/>
            <a:ext cx="12186360" cy="76356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       </a:t>
            </a: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Управление государственных закупок Тюменской области              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CustomShape 20"/>
          <p:cNvSpPr/>
          <p:nvPr/>
        </p:nvSpPr>
        <p:spPr>
          <a:xfrm>
            <a:off x="0" y="769320"/>
            <a:ext cx="12186360" cy="57240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3320" bIns="1332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81" name="Рисунок 10_ 5" descr=""/>
          <p:cNvPicPr/>
          <p:nvPr/>
        </p:nvPicPr>
        <p:blipFill>
          <a:blip r:embed="rId1"/>
          <a:stretch/>
        </p:blipFill>
        <p:spPr>
          <a:xfrm>
            <a:off x="10915200" y="62640"/>
            <a:ext cx="809640" cy="638280"/>
          </a:xfrm>
          <a:prstGeom prst="rect">
            <a:avLst/>
          </a:prstGeom>
          <a:ln w="0">
            <a:noFill/>
          </a:ln>
        </p:spPr>
      </p:pic>
      <p:sp>
        <p:nvSpPr>
          <p:cNvPr id="82" name="CustomShape 21"/>
          <p:cNvSpPr/>
          <p:nvPr/>
        </p:nvSpPr>
        <p:spPr>
          <a:xfrm>
            <a:off x="900000" y="1008720"/>
            <a:ext cx="10437480" cy="42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be480a"/>
                </a:solidFill>
                <a:latin typeface="Arial"/>
                <a:ea typeface="DejaVu Sans"/>
              </a:rPr>
              <a:t>Типовое положение № 223-ФЗ (изменения, вступающие в силу с 01.01.2025)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3" name="" descr=""/>
          <p:cNvPicPr/>
          <p:nvPr/>
        </p:nvPicPr>
        <p:blipFill>
          <a:blip r:embed="rId2"/>
          <a:stretch/>
        </p:blipFill>
        <p:spPr>
          <a:xfrm>
            <a:off x="5400000" y="1620000"/>
            <a:ext cx="5040000" cy="4653360"/>
          </a:xfrm>
          <a:prstGeom prst="rect">
            <a:avLst/>
          </a:prstGeom>
          <a:ln w="0">
            <a:noFill/>
          </a:ln>
        </p:spPr>
      </p:pic>
      <p:sp>
        <p:nvSpPr>
          <p:cNvPr id="84" name=""/>
          <p:cNvSpPr txBox="1"/>
          <p:nvPr/>
        </p:nvSpPr>
        <p:spPr>
          <a:xfrm>
            <a:off x="900000" y="2010240"/>
            <a:ext cx="2880000" cy="689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ru-RU" sz="1400" spc="-1" strike="noStrike">
                <a:solidFill>
                  <a:srgbClr val="ff4000"/>
                </a:solidFill>
                <a:latin typeface="Arial"/>
              </a:rPr>
              <a:t>Уточнение в соответствии с ч.5 ст.3 Закона № 223-ФЗ</a:t>
            </a:r>
            <a:endParaRPr b="1" lang="ru-RU" sz="1400" spc="-1" strike="noStrike">
              <a:solidFill>
                <a:srgbClr val="ff4000"/>
              </a:solidFill>
              <a:latin typeface="Arial"/>
            </a:endParaRPr>
          </a:p>
        </p:txBody>
      </p:sp>
      <p:sp>
        <p:nvSpPr>
          <p:cNvPr id="85" name=""/>
          <p:cNvSpPr/>
          <p:nvPr/>
        </p:nvSpPr>
        <p:spPr>
          <a:xfrm>
            <a:off x="4320000" y="2160000"/>
            <a:ext cx="540000" cy="1800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4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6" name="" descr=""/>
          <p:cNvPicPr/>
          <p:nvPr/>
        </p:nvPicPr>
        <p:blipFill>
          <a:blip r:embed="rId3"/>
          <a:stretch/>
        </p:blipFill>
        <p:spPr>
          <a:xfrm>
            <a:off x="182160" y="1080000"/>
            <a:ext cx="897840" cy="725400"/>
          </a:xfrm>
          <a:prstGeom prst="rect">
            <a:avLst/>
          </a:prstGeom>
          <a:ln w="0">
            <a:noFill/>
          </a:ln>
        </p:spPr>
      </p:pic>
      <p:sp>
        <p:nvSpPr>
          <p:cNvPr id="87" name=""/>
          <p:cNvSpPr txBox="1"/>
          <p:nvPr/>
        </p:nvSpPr>
        <p:spPr>
          <a:xfrm>
            <a:off x="900000" y="5040000"/>
            <a:ext cx="270000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ru-RU" sz="1400" spc="-1" strike="noStrike">
                <a:solidFill>
                  <a:srgbClr val="ff4000"/>
                </a:solidFill>
                <a:latin typeface="Arial"/>
              </a:rPr>
              <a:t>Нацрежим с 01.01.2025</a:t>
            </a:r>
            <a:endParaRPr b="1" lang="ru-RU" sz="1400" spc="-1" strike="noStrike">
              <a:solidFill>
                <a:srgbClr val="ff4000"/>
              </a:solidFill>
              <a:latin typeface="Arial"/>
            </a:endParaRPr>
          </a:p>
        </p:txBody>
      </p:sp>
      <p:sp>
        <p:nvSpPr>
          <p:cNvPr id="88" name=""/>
          <p:cNvSpPr/>
          <p:nvPr/>
        </p:nvSpPr>
        <p:spPr>
          <a:xfrm>
            <a:off x="4320000" y="5040000"/>
            <a:ext cx="540000" cy="180000"/>
          </a:xfrm>
          <a:prstGeom prst="rightArrow">
            <a:avLst>
              <a:gd name="adj1" fmla="val 50000"/>
              <a:gd name="adj2" fmla="val 75000"/>
            </a:avLst>
          </a:prstGeom>
          <a:solidFill>
            <a:srgbClr val="ff4000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transition spd="slow">
    <p:wheel spokes="1"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0" y="0"/>
            <a:ext cx="12186360" cy="76356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       </a:t>
            </a: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Управление государственных закупок Тюменской области              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0" y="769320"/>
            <a:ext cx="12186360" cy="57240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3320" bIns="1332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91" name="Рисунок 10_0" descr=""/>
          <p:cNvPicPr/>
          <p:nvPr/>
        </p:nvPicPr>
        <p:blipFill>
          <a:blip r:embed="rId1"/>
          <a:stretch/>
        </p:blipFill>
        <p:spPr>
          <a:xfrm>
            <a:off x="10915200" y="62640"/>
            <a:ext cx="809640" cy="638280"/>
          </a:xfrm>
          <a:prstGeom prst="rect">
            <a:avLst/>
          </a:prstGeom>
          <a:ln w="0"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900000" y="1008720"/>
            <a:ext cx="10437480" cy="42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be480a"/>
                </a:solidFill>
                <a:latin typeface="Arial"/>
                <a:ea typeface="DejaVu Sans"/>
              </a:rPr>
              <a:t>Типовое положение № 223-ФЗ (в ред. от 30.09.2024 № 007-р)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3" name="" descr=""/>
          <p:cNvPicPr/>
          <p:nvPr/>
        </p:nvPicPr>
        <p:blipFill>
          <a:blip r:embed="rId2"/>
          <a:stretch/>
        </p:blipFill>
        <p:spPr>
          <a:xfrm>
            <a:off x="2880000" y="1744560"/>
            <a:ext cx="4111200" cy="4320000"/>
          </a:xfrm>
          <a:prstGeom prst="rect">
            <a:avLst/>
          </a:prstGeom>
          <a:ln w="0">
            <a:noFill/>
          </a:ln>
        </p:spPr>
      </p:pic>
      <p:pic>
        <p:nvPicPr>
          <p:cNvPr id="94" name="" descr=""/>
          <p:cNvPicPr/>
          <p:nvPr/>
        </p:nvPicPr>
        <p:blipFill>
          <a:blip r:embed="rId3"/>
          <a:stretch/>
        </p:blipFill>
        <p:spPr>
          <a:xfrm>
            <a:off x="7380000" y="1620000"/>
            <a:ext cx="4118400" cy="2607840"/>
          </a:xfrm>
          <a:prstGeom prst="rect">
            <a:avLst/>
          </a:prstGeom>
          <a:ln w="0">
            <a:noFill/>
          </a:ln>
        </p:spPr>
      </p:pic>
      <p:pic>
        <p:nvPicPr>
          <p:cNvPr id="95" name="" descr=""/>
          <p:cNvPicPr/>
          <p:nvPr/>
        </p:nvPicPr>
        <p:blipFill>
          <a:blip r:embed="rId4"/>
          <a:stretch/>
        </p:blipFill>
        <p:spPr>
          <a:xfrm>
            <a:off x="7380000" y="4429080"/>
            <a:ext cx="4140000" cy="1690920"/>
          </a:xfrm>
          <a:prstGeom prst="rect">
            <a:avLst/>
          </a:prstGeom>
          <a:ln w="0">
            <a:noFill/>
          </a:ln>
        </p:spPr>
      </p:pic>
      <p:sp>
        <p:nvSpPr>
          <p:cNvPr id="96" name=""/>
          <p:cNvSpPr txBox="1"/>
          <p:nvPr/>
        </p:nvSpPr>
        <p:spPr>
          <a:xfrm>
            <a:off x="154440" y="2911680"/>
            <a:ext cx="2160000" cy="16261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ctr"/>
            <a:r>
              <a:rPr b="1" lang="ru-RU" sz="1200" spc="-1" strike="noStrike" u="sng">
                <a:solidFill>
                  <a:srgbClr val="2a6099"/>
                </a:solidFill>
                <a:uFillTx/>
                <a:latin typeface="Arial"/>
              </a:rPr>
              <a:t>В соответствии с ч. 2.3 ст. 2 Закона № 223-ФЗ определены:</a:t>
            </a:r>
            <a:endParaRPr b="1" lang="ru-RU" sz="1200" spc="-1" strike="noStrike">
              <a:solidFill>
                <a:srgbClr val="2a6099"/>
              </a:solidFill>
              <a:latin typeface="Arial"/>
            </a:endParaRPr>
          </a:p>
          <a:p>
            <a:pPr algn="ctr"/>
            <a:endParaRPr b="1" lang="ru-RU" sz="1200" spc="-1" strike="noStrike">
              <a:solidFill>
                <a:srgbClr val="2a6099"/>
              </a:solidFill>
              <a:latin typeface="Arial"/>
            </a:endParaRPr>
          </a:p>
          <a:p>
            <a:r>
              <a:rPr b="1" lang="ru-RU" sz="1200" spc="-1" strike="noStrike">
                <a:solidFill>
                  <a:srgbClr val="2a6099"/>
                </a:solidFill>
                <a:latin typeface="Arial"/>
              </a:rPr>
              <a:t>- способ закупки;</a:t>
            </a:r>
            <a:endParaRPr b="1" lang="ru-RU" sz="1200" spc="-1" strike="noStrike">
              <a:solidFill>
                <a:srgbClr val="2a6099"/>
              </a:solidFill>
              <a:latin typeface="Arial"/>
            </a:endParaRPr>
          </a:p>
          <a:p>
            <a:r>
              <a:rPr b="1" lang="ru-RU" sz="1200" spc="-1" strike="noStrike">
                <a:solidFill>
                  <a:srgbClr val="2a6099"/>
                </a:solidFill>
                <a:latin typeface="Arial"/>
              </a:rPr>
              <a:t>- порядок подготовки и осуществления закупки;</a:t>
            </a:r>
            <a:endParaRPr b="1" lang="ru-RU" sz="1200" spc="-1" strike="noStrike">
              <a:solidFill>
                <a:srgbClr val="2a6099"/>
              </a:solidFill>
              <a:latin typeface="Arial"/>
            </a:endParaRPr>
          </a:p>
          <a:p>
            <a:r>
              <a:rPr b="1" lang="ru-RU" sz="1200" spc="-1" strike="noStrike">
                <a:solidFill>
                  <a:srgbClr val="2a6099"/>
                </a:solidFill>
                <a:latin typeface="Arial"/>
              </a:rPr>
              <a:t>- условия применения закупки</a:t>
            </a:r>
            <a:endParaRPr b="1" lang="ru-RU" sz="1200" spc="-1" strike="noStrike">
              <a:solidFill>
                <a:srgbClr val="2a6099"/>
              </a:solidFill>
              <a:latin typeface="Arial"/>
            </a:endParaRPr>
          </a:p>
        </p:txBody>
      </p:sp>
      <p:sp>
        <p:nvSpPr>
          <p:cNvPr id="97" name=""/>
          <p:cNvSpPr/>
          <p:nvPr/>
        </p:nvSpPr>
        <p:spPr>
          <a:xfrm>
            <a:off x="2314440" y="3600000"/>
            <a:ext cx="539640" cy="180000"/>
          </a:xfrm>
          <a:prstGeom prst="rightArrow">
            <a:avLst>
              <a:gd name="adj1" fmla="val 50000"/>
              <a:gd name="adj2" fmla="val 74950"/>
            </a:avLst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8" name="" descr=""/>
          <p:cNvPicPr/>
          <p:nvPr/>
        </p:nvPicPr>
        <p:blipFill>
          <a:blip r:embed="rId5"/>
          <a:stretch/>
        </p:blipFill>
        <p:spPr>
          <a:xfrm>
            <a:off x="542160" y="1008720"/>
            <a:ext cx="897840" cy="725400"/>
          </a:xfrm>
          <a:prstGeom prst="rect">
            <a:avLst/>
          </a:prstGeom>
          <a:ln w="0">
            <a:noFill/>
          </a:ln>
        </p:spPr>
      </p:pic>
    </p:spTree>
  </p:cSld>
  <p:transition spd="slow">
    <p:wheel spokes="1"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25"/>
          <p:cNvSpPr/>
          <p:nvPr/>
        </p:nvSpPr>
        <p:spPr>
          <a:xfrm>
            <a:off x="0" y="0"/>
            <a:ext cx="12186360" cy="763560"/>
          </a:xfrm>
          <a:prstGeom prst="rect">
            <a:avLst/>
          </a:prstGeom>
          <a:solidFill>
            <a:schemeClr val="bg1">
              <a:lumMod val="95000"/>
            </a:schemeClr>
          </a:solid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       </a:t>
            </a:r>
            <a:r>
              <a:rPr b="0" lang="ru-RU" sz="2400" spc="-1" strike="noStrike">
                <a:solidFill>
                  <a:srgbClr val="002060"/>
                </a:solidFill>
                <a:latin typeface="Georgia"/>
                <a:ea typeface="DejaVu Sans"/>
              </a:rPr>
              <a:t>Управление государственных закупок Тюменской области                </a:t>
            </a:r>
            <a:endParaRPr b="0" lang="ru-RU" sz="2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CustomShape 26"/>
          <p:cNvSpPr/>
          <p:nvPr/>
        </p:nvSpPr>
        <p:spPr>
          <a:xfrm>
            <a:off x="0" y="769320"/>
            <a:ext cx="12186360" cy="57240"/>
          </a:xfrm>
          <a:prstGeom prst="rect">
            <a:avLst/>
          </a:prstGeom>
          <a:solidFill>
            <a:srgbClr val="216bbd"/>
          </a:solidFill>
          <a:ln>
            <a:solidFill>
              <a:srgbClr val="216bbd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13320" bIns="13320" anchor="t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  <a:ea typeface="DejaVu Sans"/>
            </a:endParaRPr>
          </a:p>
        </p:txBody>
      </p:sp>
      <p:pic>
        <p:nvPicPr>
          <p:cNvPr id="101" name="Рисунок 10_ 7" descr=""/>
          <p:cNvPicPr/>
          <p:nvPr/>
        </p:nvPicPr>
        <p:blipFill>
          <a:blip r:embed="rId1"/>
          <a:stretch/>
        </p:blipFill>
        <p:spPr>
          <a:xfrm>
            <a:off x="10915200" y="62640"/>
            <a:ext cx="809640" cy="638280"/>
          </a:xfrm>
          <a:prstGeom prst="rect">
            <a:avLst/>
          </a:prstGeom>
          <a:ln w="0">
            <a:noFill/>
          </a:ln>
        </p:spPr>
      </p:pic>
      <p:sp>
        <p:nvSpPr>
          <p:cNvPr id="102" name="CustomShape 27"/>
          <p:cNvSpPr/>
          <p:nvPr/>
        </p:nvSpPr>
        <p:spPr>
          <a:xfrm>
            <a:off x="900000" y="1008720"/>
            <a:ext cx="10437480" cy="42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algn="ctr">
              <a:lnSpc>
                <a:spcPct val="100000"/>
              </a:lnSpc>
            </a:pPr>
            <a:r>
              <a:rPr b="1" lang="ru-RU" sz="2000" spc="-1" strike="noStrike">
                <a:solidFill>
                  <a:srgbClr val="be480a"/>
                </a:solidFill>
                <a:latin typeface="Arial"/>
                <a:ea typeface="DejaVu Sans"/>
              </a:rPr>
              <a:t>Типовое положение № 223-ФЗ (в ред. от 30.09.2024 № 007-р)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" descr=""/>
          <p:cNvPicPr/>
          <p:nvPr/>
        </p:nvPicPr>
        <p:blipFill>
          <a:blip r:embed="rId2"/>
          <a:stretch/>
        </p:blipFill>
        <p:spPr>
          <a:xfrm>
            <a:off x="5105160" y="1620000"/>
            <a:ext cx="6017400" cy="1980000"/>
          </a:xfrm>
          <a:prstGeom prst="rect">
            <a:avLst/>
          </a:prstGeom>
          <a:ln w="0">
            <a:noFill/>
          </a:ln>
        </p:spPr>
      </p:pic>
      <p:sp>
        <p:nvSpPr>
          <p:cNvPr id="104" name=""/>
          <p:cNvSpPr txBox="1"/>
          <p:nvPr/>
        </p:nvSpPr>
        <p:spPr>
          <a:xfrm>
            <a:off x="540000" y="2340000"/>
            <a:ext cx="360000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r>
              <a:rPr b="1" lang="ru-RU" sz="1800" spc="-1" strike="noStrike">
                <a:solidFill>
                  <a:srgbClr val="2a6099"/>
                </a:solidFill>
                <a:latin typeface="Arial"/>
              </a:rPr>
              <a:t>ч. 2.3 ст.2 Закона № 223-ФЗ</a:t>
            </a:r>
            <a:endParaRPr b="1" lang="ru-RU" sz="1800" spc="-1" strike="noStrike">
              <a:solidFill>
                <a:srgbClr val="2a6099"/>
              </a:solidFill>
              <a:latin typeface="Arial"/>
            </a:endParaRPr>
          </a:p>
        </p:txBody>
      </p:sp>
      <p:sp>
        <p:nvSpPr>
          <p:cNvPr id="105" name=""/>
          <p:cNvSpPr/>
          <p:nvPr/>
        </p:nvSpPr>
        <p:spPr>
          <a:xfrm>
            <a:off x="4140000" y="2451960"/>
            <a:ext cx="720000" cy="1800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3"/>
          <a:stretch/>
        </p:blipFill>
        <p:spPr>
          <a:xfrm>
            <a:off x="5232960" y="4541040"/>
            <a:ext cx="6107040" cy="1578960"/>
          </a:xfrm>
          <a:prstGeom prst="rect">
            <a:avLst/>
          </a:prstGeom>
          <a:ln w="0">
            <a:noFill/>
          </a:ln>
        </p:spPr>
      </p:pic>
      <p:sp>
        <p:nvSpPr>
          <p:cNvPr id="107" name=""/>
          <p:cNvSpPr/>
          <p:nvPr/>
        </p:nvSpPr>
        <p:spPr>
          <a:xfrm>
            <a:off x="7920000" y="3780000"/>
            <a:ext cx="180000" cy="540000"/>
          </a:xfrm>
          <a:prstGeom prst="downArrow">
            <a:avLst>
              <a:gd name="adj1" fmla="val 50000"/>
              <a:gd name="adj2" fmla="val 75000"/>
            </a:avLst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"/>
          <p:cNvSpPr txBox="1"/>
          <p:nvPr/>
        </p:nvSpPr>
        <p:spPr>
          <a:xfrm>
            <a:off x="180000" y="4994640"/>
            <a:ext cx="4140000" cy="68976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algn="ctr"/>
            <a:r>
              <a:rPr b="1" lang="ru-RU" sz="1400" spc="-1" strike="noStrike">
                <a:solidFill>
                  <a:srgbClr val="2a6099"/>
                </a:solidFill>
                <a:latin typeface="Arial"/>
              </a:rPr>
              <a:t>Заказчик </a:t>
            </a:r>
            <a:r>
              <a:rPr b="1" lang="ru-RU" sz="1400" spc="-1" strike="noStrike" u="sng">
                <a:solidFill>
                  <a:srgbClr val="2a6099"/>
                </a:solidFill>
                <a:uFillTx/>
                <a:latin typeface="Arial"/>
              </a:rPr>
              <a:t>самостоятельно</a:t>
            </a:r>
            <a:r>
              <a:rPr b="1" lang="ru-RU" sz="1400" spc="-1" strike="noStrike">
                <a:solidFill>
                  <a:srgbClr val="2a6099"/>
                </a:solidFill>
                <a:latin typeface="Arial"/>
              </a:rPr>
              <a:t> устанавливает случаи осуществления закупки у единственного поставщика</a:t>
            </a:r>
            <a:endParaRPr b="1" lang="ru-RU" sz="1400" spc="-1" strike="noStrike">
              <a:solidFill>
                <a:srgbClr val="2a6099"/>
              </a:solidFill>
              <a:latin typeface="Arial"/>
            </a:endParaRPr>
          </a:p>
        </p:txBody>
      </p:sp>
      <p:sp>
        <p:nvSpPr>
          <p:cNvPr id="109" name=""/>
          <p:cNvSpPr/>
          <p:nvPr/>
        </p:nvSpPr>
        <p:spPr>
          <a:xfrm>
            <a:off x="4320000" y="5220000"/>
            <a:ext cx="720000" cy="180000"/>
          </a:xfrm>
          <a:prstGeom prst="rightArrow">
            <a:avLst>
              <a:gd name="adj1" fmla="val 50000"/>
              <a:gd name="adj2" fmla="val 100000"/>
            </a:avLst>
          </a:prstGeom>
          <a:solidFill>
            <a:srgbClr val="2a6099"/>
          </a:solidFill>
          <a:ln w="0"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0" name="" descr=""/>
          <p:cNvPicPr/>
          <p:nvPr/>
        </p:nvPicPr>
        <p:blipFill>
          <a:blip r:embed="rId4"/>
          <a:stretch/>
        </p:blipFill>
        <p:spPr>
          <a:xfrm>
            <a:off x="1980000" y="5684400"/>
            <a:ext cx="717840" cy="749880"/>
          </a:xfrm>
          <a:prstGeom prst="rect">
            <a:avLst/>
          </a:prstGeom>
          <a:ln w="0">
            <a:noFill/>
          </a:ln>
        </p:spPr>
      </p:pic>
    </p:spTree>
  </p:cSld>
  <p:transition spd="slow">
    <p:wheel spokes="1"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  <a:miter/>
        </a:ln>
        <a:ln w="25400" cap="flat" cmpd="sng" algn="ctr">
          <a:prstDash val="solid"/>
          <a:miter/>
        </a:ln>
        <a:ln w="3810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7259</TotalTime>
  <Application>LibreOffice/7.6.4.1$Windows_X86_64 LibreOffice_project/e19e193f88cd6c0525a17fb7a176ed8e6a3e2aa1</Application>
  <AppVersion>15.0000</AppVersion>
  <Words>474</Words>
  <Paragraphs>52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2017-10-18T10:16:54Z</dcterms:created>
  <dc:creator>Шлюева Елена Валерьевна</dc:creator>
  <dc:description/>
  <dc:language>ru-RU</dc:language>
  <cp:lastModifiedBy/>
  <cp:lastPrinted>2022-10-12T18:32:58Z</cp:lastPrinted>
  <dcterms:modified xsi:type="dcterms:W3CDTF">2024-10-30T14:41:42Z</dcterms:modified>
  <cp:revision>421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0</vt:i4>
  </property>
  <property fmtid="{D5CDD505-2E9C-101B-9397-08002B2CF9AE}" pid="3" name="HyperlinksChanged">
    <vt:bool>0</vt:bool>
  </property>
  <property fmtid="{D5CDD505-2E9C-101B-9397-08002B2CF9AE}" pid="4" name="LinksUpToDate">
    <vt:bool>0</vt:bool>
  </property>
  <property fmtid="{D5CDD505-2E9C-101B-9397-08002B2CF9AE}" pid="5" name="MMClips">
    <vt:i4>0</vt:i4>
  </property>
  <property fmtid="{D5CDD505-2E9C-101B-9397-08002B2CF9AE}" pid="6" name="Notes">
    <vt:i4>8</vt:i4>
  </property>
  <property fmtid="{D5CDD505-2E9C-101B-9397-08002B2CF9AE}" pid="7" name="PresentationFormat">
    <vt:lpwstr>Широкоэкранный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8</vt:i4>
  </property>
</Properties>
</file>