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5397" r:id="rId4"/>
    <p:sldId id="279" r:id="rId5"/>
    <p:sldId id="5395" r:id="rId6"/>
    <p:sldId id="5394" r:id="rId7"/>
    <p:sldId id="5396" r:id="rId8"/>
    <p:sldId id="5398" r:id="rId9"/>
    <p:sldId id="5399" r:id="rId10"/>
    <p:sldId id="5400" r:id="rId11"/>
    <p:sldId id="5401" r:id="rId12"/>
    <p:sldId id="5402" r:id="rId13"/>
    <p:sldId id="5406" r:id="rId14"/>
    <p:sldId id="5403" r:id="rId15"/>
    <p:sldId id="5404" r:id="rId16"/>
    <p:sldId id="5405" r:id="rId17"/>
    <p:sldId id="285" r:id="rId18"/>
    <p:sldId id="289" r:id="rId19"/>
    <p:sldId id="5388" r:id="rId20"/>
    <p:sldId id="290" r:id="rId21"/>
    <p:sldId id="5389" r:id="rId22"/>
    <p:sldId id="5390" r:id="rId23"/>
    <p:sldId id="5391" r:id="rId24"/>
    <p:sldId id="5392" r:id="rId25"/>
    <p:sldId id="5393" r:id="rId26"/>
    <p:sldId id="262"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Средний стиль 2 — акцент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0" d="100"/>
          <a:sy n="60" d="100"/>
        </p:scale>
        <p:origin x="88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p:cNvSpPr>
            <a:spLocks noGrp="1"/>
          </p:cNvSpPr>
          <p:nvPr>
            <p:ph type="dt" sz="half" idx="10"/>
          </p:nvPr>
        </p:nvSpPr>
        <p:spPr/>
        <p:txBody>
          <a:body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567043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161315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40090192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23678043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864938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D14E4094-9648-4A0E-898E-82E84B9A603E}"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12150634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D14E4094-9648-4A0E-898E-82E84B9A603E}" type="datetimeFigureOut">
              <a:rPr lang="ru-RU" smtClean="0"/>
              <a:t>31.10.2024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1807651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D14E4094-9648-4A0E-898E-82E84B9A603E}" type="datetimeFigureOut">
              <a:rPr lang="ru-RU" smtClean="0"/>
              <a:t>31.10.2024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2706168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14E4094-9648-4A0E-898E-82E84B9A603E}" type="datetimeFigureOut">
              <a:rPr lang="ru-RU" smtClean="0"/>
              <a:t>31.10.2024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4795964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14E4094-9648-4A0E-898E-82E84B9A603E}"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17531112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D14E4094-9648-4A0E-898E-82E84B9A603E}" type="datetimeFigureOut">
              <a:rPr lang="ru-RU" smtClean="0"/>
              <a:t>31.10.2024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3BCA8DD-2EC2-4BE5-ACF1-560E1C120096}" type="slidenum">
              <a:rPr lang="ru-RU" smtClean="0"/>
              <a:t>‹#›</a:t>
            </a:fld>
            <a:endParaRPr lang="ru-RU"/>
          </a:p>
        </p:txBody>
      </p:sp>
    </p:spTree>
    <p:extLst>
      <p:ext uri="{BB962C8B-B14F-4D97-AF65-F5344CB8AC3E}">
        <p14:creationId xmlns:p14="http://schemas.microsoft.com/office/powerpoint/2010/main" val="6053974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4E4094-9648-4A0E-898E-82E84B9A603E}" type="datetimeFigureOut">
              <a:rPr lang="ru-RU" smtClean="0"/>
              <a:t>31.10.2024</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3BCA8DD-2EC2-4BE5-ACF1-560E1C120096}" type="slidenum">
              <a:rPr lang="ru-RU" smtClean="0"/>
              <a:t>‹#›</a:t>
            </a:fld>
            <a:endParaRPr lang="ru-RU"/>
          </a:p>
        </p:txBody>
      </p:sp>
    </p:spTree>
    <p:extLst>
      <p:ext uri="{BB962C8B-B14F-4D97-AF65-F5344CB8AC3E}">
        <p14:creationId xmlns:p14="http://schemas.microsoft.com/office/powerpoint/2010/main" val="827303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39D13D8-A616-4302-808E-34499F640836}"/>
              </a:ext>
            </a:extLst>
          </p:cNvPr>
          <p:cNvSpPr/>
          <p:nvPr/>
        </p:nvSpPr>
        <p:spPr>
          <a:xfrm>
            <a:off x="134679" y="5621902"/>
            <a:ext cx="12192000" cy="1135143"/>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 name="Заголовок 1"/>
          <p:cNvSpPr>
            <a:spLocks noGrp="1"/>
          </p:cNvSpPr>
          <p:nvPr>
            <p:ph type="ctrTitle"/>
          </p:nvPr>
        </p:nvSpPr>
        <p:spPr>
          <a:xfrm>
            <a:off x="451236" y="2440623"/>
            <a:ext cx="11402728" cy="2005898"/>
          </a:xfrm>
        </p:spPr>
        <p:txBody>
          <a:bodyPr>
            <a:normAutofit fontScale="90000"/>
          </a:bodyPr>
          <a:lstStyle/>
          <a:p>
            <a:br>
              <a:rPr lang="ru-RU" sz="3200">
                <a:latin typeface="Times New Roman" panose="02020603050405020304" pitchFamily="18" charset="0"/>
                <a:cs typeface="Times New Roman" panose="02020603050405020304" pitchFamily="18" charset="0"/>
              </a:rPr>
            </a:br>
            <a:r>
              <a:rPr lang="ru-RU" sz="320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Типичные нарушения заказчиков. Актуальная административная и судебная практика ФАС России по Закону 223-ФЗ. Административная ответственность в корпоративных закупках.</a:t>
            </a:r>
          </a:p>
        </p:txBody>
      </p:sp>
      <p:sp>
        <p:nvSpPr>
          <p:cNvPr id="3" name="Подзаголовок 2"/>
          <p:cNvSpPr>
            <a:spLocks noGrp="1"/>
          </p:cNvSpPr>
          <p:nvPr>
            <p:ph type="subTitle" idx="1"/>
          </p:nvPr>
        </p:nvSpPr>
        <p:spPr>
          <a:xfrm>
            <a:off x="193326" y="5672707"/>
            <a:ext cx="11810832" cy="1022113"/>
          </a:xfrm>
        </p:spPr>
        <p:txBody>
          <a:bodyPr>
            <a:noAutofit/>
          </a:bodyPr>
          <a:lstStyle/>
          <a:p>
            <a:r>
              <a:rPr lang="ru-RU" sz="2000" dirty="0">
                <a:solidFill>
                  <a:schemeClr val="bg1"/>
                </a:solidFill>
              </a:rPr>
              <a:t>Тюменский региональный форум «Контрактная система – 2024»</a:t>
            </a:r>
          </a:p>
          <a:p>
            <a:r>
              <a:rPr lang="ru-RU" sz="2000" dirty="0">
                <a:solidFill>
                  <a:schemeClr val="bg1"/>
                </a:solidFill>
              </a:rPr>
              <a:t>для заказчиков и поставщиков Тюменской области»</a:t>
            </a:r>
          </a:p>
          <a:p>
            <a:r>
              <a:rPr lang="ru-RU" sz="1800" dirty="0">
                <a:solidFill>
                  <a:schemeClr val="bg1"/>
                </a:solidFill>
              </a:rPr>
              <a:t>Тюмень, 2024                                                                                               Милонаец Ольга Викторовна </a:t>
            </a:r>
          </a:p>
        </p:txBody>
      </p:sp>
      <p:pic>
        <p:nvPicPr>
          <p:cNvPr id="5" name="Рисунок 4">
            <a:extLst>
              <a:ext uri="{FF2B5EF4-FFF2-40B4-BE49-F238E27FC236}">
                <a16:creationId xmlns:a16="http://schemas.microsoft.com/office/drawing/2014/main" id="{11174B09-9874-408E-A0D2-797AA43A30C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609" t="6348" r="-1215" b="-6348"/>
          <a:stretch>
            <a:fillRect/>
          </a:stretch>
        </p:blipFill>
        <p:spPr bwMode="auto">
          <a:xfrm>
            <a:off x="193326" y="972960"/>
            <a:ext cx="4062708" cy="169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cxnSp>
        <p:nvCxnSpPr>
          <p:cNvPr id="7" name="Прямая соединительная линия 6">
            <a:extLst>
              <a:ext uri="{FF2B5EF4-FFF2-40B4-BE49-F238E27FC236}">
                <a16:creationId xmlns:a16="http://schemas.microsoft.com/office/drawing/2014/main" id="{6B52D8FD-0B15-4228-BDAD-60DD11BAE96B}"/>
              </a:ext>
            </a:extLst>
          </p:cNvPr>
          <p:cNvCxnSpPr>
            <a:cxnSpLocks/>
          </p:cNvCxnSpPr>
          <p:nvPr/>
        </p:nvCxnSpPr>
        <p:spPr>
          <a:xfrm>
            <a:off x="451236" y="2687849"/>
            <a:ext cx="11402728" cy="28712"/>
          </a:xfrm>
          <a:prstGeom prst="line">
            <a:avLst/>
          </a:prstGeom>
          <a:ln w="76200">
            <a:solidFill>
              <a:srgbClr val="007E88"/>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a:extLst>
              <a:ext uri="{FF2B5EF4-FFF2-40B4-BE49-F238E27FC236}">
                <a16:creationId xmlns:a16="http://schemas.microsoft.com/office/drawing/2014/main" id="{BB0A9227-DD3D-4A84-8BAD-BD298405E1F5}"/>
              </a:ext>
            </a:extLst>
          </p:cNvPr>
          <p:cNvCxnSpPr>
            <a:cxnSpLocks/>
          </p:cNvCxnSpPr>
          <p:nvPr/>
        </p:nvCxnSpPr>
        <p:spPr>
          <a:xfrm flipV="1">
            <a:off x="451236" y="4857571"/>
            <a:ext cx="11402728" cy="15895"/>
          </a:xfrm>
          <a:prstGeom prst="line">
            <a:avLst/>
          </a:prstGeom>
          <a:ln w="76200">
            <a:solidFill>
              <a:srgbClr val="007E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2300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Волго-Вятского округа от 01.02.2024 N Ф01-9108/2023 по делу N А82-6497/2022.</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4801314"/>
          </a:xfrm>
          <a:prstGeom prst="rect">
            <a:avLst/>
          </a:prstGeom>
        </p:spPr>
        <p:txBody>
          <a:bodyPr wrap="square">
            <a:spAutoFit/>
          </a:bodyPr>
          <a:lstStyle/>
          <a:p>
            <a:pPr algn="just"/>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Требование от участников эскизов схемам, моделей, чертежей, доказывающих полное соответствие техническому заданию планируемого к поставке товара.</a:t>
            </a:r>
          </a:p>
          <a:p>
            <a:pPr algn="just"/>
            <a:r>
              <a:rPr lang="ru-RU" dirty="0">
                <a:latin typeface="Times New Roman" panose="02020603050405020304" pitchFamily="18" charset="0"/>
                <a:cs typeface="Times New Roman" panose="02020603050405020304" pitchFamily="18" charset="0"/>
              </a:rPr>
              <a:t>Суды не усмотрели нарушений Закона N 223-ФЗ при установлении заказчиком требования о предоставлении в составе заявки эскизов схемам, моделей, чертежей, доказывающих полное соответствие техническому заданию планируемого к поставке товара, признав, что данное требование не относится к предоставлению образцов товара и не зависит напрямую от наличия товара у поставщика на момент проведения закупочной процедуры, требуется исключительно для визуализации товара. При этом, заказчик не обязывал предоставить тот или иной документ в определенном исполнении, предоставляя тем самым выбор участнику в части исполнения.</a:t>
            </a:r>
          </a:p>
          <a:p>
            <a:pPr algn="just"/>
            <a:r>
              <a:rPr lang="ru-RU" dirty="0">
                <a:latin typeface="Times New Roman" panose="02020603050405020304" pitchFamily="18" charset="0"/>
                <a:cs typeface="Times New Roman" panose="02020603050405020304" pitchFamily="18" charset="0"/>
              </a:rPr>
              <a:t>- </a:t>
            </a:r>
            <a:r>
              <a:rPr lang="ru-RU" b="1" dirty="0">
                <a:latin typeface="Times New Roman" panose="02020603050405020304" pitchFamily="18" charset="0"/>
                <a:cs typeface="Times New Roman" panose="02020603050405020304" pitchFamily="18" charset="0"/>
              </a:rPr>
              <a:t>Критерий отбора "Опыт поставки аналогичного оборудования".</a:t>
            </a:r>
          </a:p>
          <a:p>
            <a:pPr algn="just"/>
            <a:r>
              <a:rPr lang="ru-RU" dirty="0">
                <a:latin typeface="Times New Roman" panose="02020603050405020304" pitchFamily="18" charset="0"/>
                <a:cs typeface="Times New Roman" panose="02020603050405020304" pitchFamily="18" charset="0"/>
              </a:rPr>
              <a:t>Установленные заказчиком критерии наличия опыта поставок аналогичного оборудования не препятствуют участию в конкурсе, в равной мере применяются ко всем участникам закупки и не создают преимуществ конкретному лицу, а направлены на выбор победителем конкурса лиц, наиболее соответствующих потребностям заказчика, и отвечают целям эффективного использования источников финансирования, если не доказано, что заказчиком созданы условия, при которых хозяйствующий субъект или несколько хозяйствующих субъектов поставлены в неравное положение по сравнению с другим хозяйствующим субъектом или другими хозяйствующими субъектами, либо что рассматриваемые условия были включены в документацию о закупке в интересах определенного хозяйствующего субъекта.</a:t>
            </a:r>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85172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Московского округа от 01.04.2024 N Ф05-1834/2024 по делу N А40-80565/2023.</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3970318"/>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При пересмотре заявок участников по предписанию контролирующего органа заказчик не связан никакими обстоятельствами, ограничивающими его действия, за исключением возможности отклонения заявки участника по тому же самому основанию, указанному в предписании контрольного органа.</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Предмет договора: право заключения договора поставки железобетонных стоек, свай и фундаментов контактной сети.</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Заявка участника была отклонена на основании приложения к извещению о проведении запроса котировок, в связи с предоставлением документа, содержащего информацию, не соответствующую действительности по предложенным характеристикам. Суды отметили, что предложенный участником товар не имел нижней кромки с зубьями, что не соответствовало требованиям котировочной документации, поскольку согласно п. 3 технического задания закупочной документации объект закупки должен иметь зубья на нижней кромке, что также подтверждено письмом разработчика.</a:t>
            </a: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2073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2800" dirty="0">
              <a:latin typeface="Times New Roman" panose="02020603050405020304" pitchFamily="18" charset="0"/>
              <a:cs typeface="Times New Roman" panose="02020603050405020304" pitchFamily="18" charset="0"/>
            </a:endParaRPr>
          </a:p>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Московского округа от 05.02.2024 N Ф05-33596/2023 по делу N А40-101467/2023.</a:t>
            </a:r>
          </a:p>
          <a:p>
            <a:pPr algn="ctr">
              <a:defRPr/>
            </a:pPr>
            <a:r>
              <a:rPr lang="ru-RU" sz="2800" dirty="0">
                <a:latin typeface="Times New Roman" panose="02020603050405020304" pitchFamily="18" charset="0"/>
                <a:cs typeface="Times New Roman" panose="02020603050405020304" pitchFamily="18" charset="0"/>
              </a:rPr>
              <a:t>.</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355312"/>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При рассмотрении заявок действует презумпция добросовестности участника закупки, если иное, то есть несоответствие или недостоверность указанных участником в заявке сведений, не выявлены и не доказаны лицом, сомневающимся в достоверности таких сведений. При этом под недостоверными сведениями следует понимать сведения не соответствующие действительности. </a:t>
            </a:r>
          </a:p>
          <a:p>
            <a:pPr algn="just"/>
            <a:r>
              <a:rPr lang="ru-RU" sz="1400" dirty="0">
                <a:latin typeface="Times New Roman" panose="02020603050405020304" pitchFamily="18" charset="0"/>
                <a:cs typeface="Times New Roman" panose="02020603050405020304" pitchFamily="18" charset="0"/>
              </a:rPr>
              <a:t>Предмет договора: право заключения договора на определение исполнителя на оказание услуг по приобретению лицензий на программное обеспечение VR-тренажера R для практических занятий по охране труда в виртуальной реальности.</a:t>
            </a:r>
          </a:p>
          <a:p>
            <a:pPr algn="just"/>
            <a:r>
              <a:rPr lang="ru-RU" sz="1400" dirty="0">
                <a:latin typeface="Times New Roman" panose="02020603050405020304" pitchFamily="18" charset="0"/>
                <a:cs typeface="Times New Roman" panose="02020603050405020304" pitchFamily="18" charset="0"/>
              </a:rPr>
              <a:t>Закупочной комиссией принято решение об отклонении заявки ООО от дальнейшего участия в закупке, так как, по мнению комиссии, указанная заявка не соответствует требованиям закупочной документации, а именно:</a:t>
            </a:r>
          </a:p>
          <a:p>
            <a:pPr algn="just"/>
            <a:r>
              <a:rPr lang="ru-RU" sz="1400" dirty="0">
                <a:latin typeface="Times New Roman" panose="02020603050405020304" pitchFamily="18" charset="0"/>
                <a:cs typeface="Times New Roman" panose="02020603050405020304" pitchFamily="18" charset="0"/>
              </a:rPr>
              <a:t>- участник в интерфейсе ЭТП и в коммерческом предложении указал стоимость заявки "НДС не облагается", в то же время подтверждающие документы о применении упрощенной системы налогообложения (УСН) отсутствуют;</a:t>
            </a:r>
          </a:p>
          <a:p>
            <a:pPr marL="285750" indent="-285750" algn="just">
              <a:buFontTx/>
              <a:buChar char="-"/>
            </a:pPr>
            <a:r>
              <a:rPr lang="ru-RU" sz="1400" dirty="0">
                <a:latin typeface="Times New Roman" panose="02020603050405020304" pitchFamily="18" charset="0"/>
                <a:cs typeface="Times New Roman" panose="02020603050405020304" pitchFamily="18" charset="0"/>
              </a:rPr>
              <a:t>отсутствуют права, подтверждающие право на передачу лицензии модулей.</a:t>
            </a:r>
          </a:p>
          <a:p>
            <a:pPr algn="just"/>
            <a:r>
              <a:rPr lang="ru-RU" sz="1400" dirty="0">
                <a:latin typeface="Times New Roman" panose="02020603050405020304" pitchFamily="18" charset="0"/>
                <a:cs typeface="Times New Roman" panose="02020603050405020304" pitchFamily="18" charset="0"/>
              </a:rPr>
              <a:t>Анализ технического предложения ООО, указанного в заявке на участие в закупке, основанный исключительно на субъективном толковании закупочной комиссией информации, размещенной на сайте ООО, не являющимся официальным источником информации, не свидетельствует о нарушении ООО требований закупочной документации, положения о закупках и законодательства Российской Федерации.</a:t>
            </a:r>
          </a:p>
          <a:p>
            <a:pPr marL="285750" indent="-285750" algn="just">
              <a:buFontTx/>
              <a:buChar char="-"/>
            </a:pPr>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Учитывая приведенные обстоятельства, суды обоснованно согласились с выводом УФАС России о том, что поданная ООО заявка требованиям документации соответствовала.</a:t>
            </a:r>
          </a:p>
          <a:p>
            <a:pPr marL="285750" indent="-285750" algn="just">
              <a:buFontTx/>
              <a:buChar char="-"/>
            </a:pPr>
            <a:endParaRPr lang="ru-RU" sz="1400" dirty="0">
              <a:latin typeface="Times New Roman" panose="02020603050405020304" pitchFamily="18" charset="0"/>
              <a:cs typeface="Times New Roman" panose="02020603050405020304" pitchFamily="18" charset="0"/>
            </a:endParaRPr>
          </a:p>
          <a:p>
            <a:pPr algn="just"/>
            <a:r>
              <a:rPr lang="ru-RU" sz="1400" b="1" dirty="0">
                <a:latin typeface="Times New Roman" panose="02020603050405020304" pitchFamily="18" charset="0"/>
                <a:cs typeface="Times New Roman" panose="02020603050405020304" pitchFamily="18" charset="0"/>
              </a:rPr>
              <a:t>Важно! Предоставленное заказчику право отклонить поданную заявку в случае обнаружения в ней сведений, не соответствующих требованиям закупочной документации, на любом этапе проведения закупки свидетельствует о том, что располагать такой информацией заказчик должен непосредственно на момент принятия соответствующего решения (отказ в допуске либо отказ от заключения договора).</a:t>
            </a: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02951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Волго-Вятского округа от 26.06.2024 N Ф01-2239/2024 по делу N А82-6919/2023.</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4247317"/>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Несоответствие паспортных данных работников Участника торгов не свидетельствует об отсутствии трудовых отношений. Трудовой договор, для оценки по критерию «Квалификация персонала» заключенный с работником, в судебном порядке не оспорен, не признан судом недействительным. Из представленных в материалы дела документов следует, что на момент подписания трудового договора, представленного в составе заявки, срок действия паспорта Ж.  не истёк. Оснований для применения Заказчиком пункта документации о закупке об отклонении за недостоверность не установлено. Несоответствие было выявлено в документах, представленных участником именно для целей оценки, соответственно, именно оценка должна была осуществляться без учета информации, указанной в таких документах.</a:t>
            </a:r>
          </a:p>
          <a:p>
            <a:pPr algn="just"/>
            <a:r>
              <a:rPr lang="ru-RU" dirty="0">
                <a:latin typeface="Times New Roman" panose="02020603050405020304" pitchFamily="18" charset="0"/>
                <a:cs typeface="Times New Roman" panose="02020603050405020304" pitchFamily="18" charset="0"/>
              </a:rPr>
              <a:t>Материалами настоящего дела не подтверждается наличие сведений, однозначным образом свидетельствующих о недостоверности информации, содержащейся в документах, представленных участником в составе заявки. Кроме того, объяснения Ж, взятые сотрудниками Заказчика после подведения итогов конкурса, не могут свидетельствовать о правомерности действий комиссии заказчика, так как не были предметом оценки при подведении итогов конкурса.</a:t>
            </a:r>
          </a:p>
          <a:p>
            <a:pPr algn="just"/>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908355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2800" dirty="0">
              <a:latin typeface="Times New Roman" panose="02020603050405020304" pitchFamily="18" charset="0"/>
              <a:cs typeface="Times New Roman" panose="02020603050405020304" pitchFamily="18" charset="0"/>
            </a:endParaRPr>
          </a:p>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Центрального округа от 18.09.2024 N Ф10-3569/2024 по делу N А14-10168/2023.</a:t>
            </a:r>
          </a:p>
          <a:p>
            <a:pPr algn="ctr">
              <a:defRPr/>
            </a:pPr>
            <a:r>
              <a:rPr lang="ru-RU" sz="2800" dirty="0">
                <a:latin typeface="Times New Roman" panose="02020603050405020304" pitchFamily="18" charset="0"/>
                <a:cs typeface="Times New Roman" panose="02020603050405020304" pitchFamily="18" charset="0"/>
              </a:rPr>
              <a:t>.</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109091"/>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Порядок оценки заявок участников закупки по критерию "наличие фактов неисполнения, ненадлежащего исполнения обязательств перед заказчиком и (или) третьими лицами", не были признаны нарушающими антимонопольное законодательство. Важно, что наличие отрицательного балла по данному критерию не являлось основанием для отклонения заказчиком такого участника от участия в закупочной процедуре, а лишь снижало вероятность его победы. И, существенным является фактор того, что в документации должно быть указано, каким надлежащим и законным способом будут проверяться данные факты. </a:t>
            </a:r>
          </a:p>
          <a:p>
            <a:pPr algn="just"/>
            <a:r>
              <a:rPr lang="ru-RU" sz="1400" dirty="0">
                <a:latin typeface="Times New Roman" panose="02020603050405020304" pitchFamily="18" charset="0"/>
                <a:cs typeface="Times New Roman" panose="02020603050405020304" pitchFamily="18" charset="0"/>
              </a:rPr>
              <a:t>Участник торгов посчитал, что действия заказчика, установившего ненадлежащий порядок оценки заявок участников закупки по критерию "Наличие фактов неисполнения, ненадлежащего исполнения обязательств перед заказчиком и/или третьими лицами" (далее - критерий), являются незаконными, поскольку наличие фактов неисполнения, ненадлежащего исполнения обязательств перед заказчиком и (или третьими лицами) может подтверждаться исключительно судебным актом, вступившим в законную силу.</a:t>
            </a:r>
          </a:p>
          <a:p>
            <a:pPr algn="just"/>
            <a:r>
              <a:rPr lang="ru-RU" dirty="0"/>
              <a:t>Таким образом, поскольку требования, установленные заказчиком в целях исключения риска неисполнения договора, в равной мере относятся ко всем хозяйствующим субъектам, имеющим намерение принять участие в закупке, не приводят к нарушению антимонопольных запретов, то нарушения положений Закона о закупках отсутствуют.</a:t>
            </a:r>
          </a:p>
          <a:p>
            <a:r>
              <a:rPr lang="ru-RU" dirty="0"/>
              <a:t>Заказчик указал в описании данного критерия только на наличие подтвержденных фактов, имеющихся к участнику со стороны Заказчика и/или третьих лиц претензий к исполнению обязательств.</a:t>
            </a:r>
          </a:p>
          <a:p>
            <a:r>
              <a:rPr lang="ru-RU" dirty="0"/>
              <a:t>Наличие отрицательного балла по данному критерию не служит основанием для отклонения заказчиком такого участника от участия в закупочной процедуре, а лишь снижает вероятность его победы.</a:t>
            </a: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44297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2800" dirty="0">
              <a:latin typeface="Times New Roman" panose="02020603050405020304" pitchFamily="18" charset="0"/>
              <a:cs typeface="Times New Roman" panose="02020603050405020304" pitchFamily="18" charset="0"/>
            </a:endParaRPr>
          </a:p>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Уральского округа от 09.10.2024 N Ф09-5432/24 по делу N А76-23534/2023.</a:t>
            </a:r>
          </a:p>
          <a:p>
            <a:pPr algn="ctr">
              <a:defRPr/>
            </a:pPr>
            <a:r>
              <a:rPr lang="ru-RU" sz="2800" dirty="0">
                <a:latin typeface="Times New Roman" panose="02020603050405020304" pitchFamily="18" charset="0"/>
                <a:cs typeface="Times New Roman" panose="02020603050405020304" pitchFamily="18" charset="0"/>
              </a:rPr>
              <a:t>.</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632311"/>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Заказчик, являющийся образовательным учреждением, при формировании аукционной документации руководствовался собственными нуждами с учетом социальной значимости объекта и требованиями к безопасности результата выполненных работ по капитальному ремонту кровли. Исходя из положений статей 309, 721, 783 Гражданского кодекса Российской Федерации, качество и объем услуг должны соответствовать условиям договора, а также иным обязательным требованиям к качеству и безопасности, предусмотренным для услуг данного рода законодательством Российской Федерации, иными правовыми актами органов государственной власти Российской Федерации, отвечать требованиям действующих государственных стандартов, санитарных норм, ведомственных приказов и других нормативных актов. Закон N 223-ФЗ не содержит запрета устанавливать условия о соответствии услуг определенным нормативно-техническим документам, в которых содержатся необходимые требования к ним, а также качественные и технические характеристики этих услуг.</a:t>
            </a:r>
          </a:p>
          <a:p>
            <a:pPr algn="just"/>
            <a:r>
              <a:rPr lang="ru-RU" dirty="0">
                <a:latin typeface="Times New Roman" panose="02020603050405020304" pitchFamily="18" charset="0"/>
                <a:cs typeface="Times New Roman" panose="02020603050405020304" pitchFamily="18" charset="0"/>
              </a:rPr>
              <a:t>Участник торгов в жалобе указал на недопустимость требования заказчика в аукционной документации в отношении материала (мастика) об обязательной пожарной сертификации. </a:t>
            </a:r>
          </a:p>
          <a:p>
            <a:pPr algn="just"/>
            <a:r>
              <a:rPr lang="ru-RU" dirty="0">
                <a:latin typeface="Times New Roman" panose="02020603050405020304" pitchFamily="18" charset="0"/>
                <a:cs typeface="Times New Roman" panose="02020603050405020304" pitchFamily="18" charset="0"/>
              </a:rPr>
              <a:t>Закон N 223-ФЗ обязывает заказчика включать в документацию о конкурентной закупке требования к безопасности товара, работ, предусмотренные техническими регламентами в соответствии с законодательством Российской Федерации о техническом регулировании. Заказчик, являющийся образовательным учреждением, при формировании аукционной документации руководствовался собственными нуждами с учетом социальной значимости объекта и требованиями к безопасности результата выполненных работ по капитальному ремонту кровли.</a:t>
            </a: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70532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114505"/>
            <a:ext cx="12192000" cy="1139529"/>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sz="2000" dirty="0">
              <a:latin typeface="Times New Roman" panose="02020603050405020304" pitchFamily="18" charset="0"/>
              <a:cs typeface="Times New Roman" panose="02020603050405020304" pitchFamily="18" charset="0"/>
            </a:endParaRPr>
          </a:p>
          <a:p>
            <a:pPr algn="ctr">
              <a:defRPr/>
            </a:pPr>
            <a:r>
              <a:rPr lang="ru-RU" sz="2000" dirty="0">
                <a:latin typeface="Times New Roman" panose="02020603050405020304" pitchFamily="18" charset="0"/>
                <a:cs typeface="Times New Roman" panose="02020603050405020304" pitchFamily="18" charset="0"/>
              </a:rPr>
              <a:t>Постановление Арбитражного суда Поволжского округа от 04.07.2024 N Ф06-4524/2024 по делу N А55-19571/2023.Аналогичные выводы: Постановление Арбитражного суда Московского округа от 10.11.2023 N Ф05-24328/2023 по делу N А40-16654/2023).</a:t>
            </a:r>
          </a:p>
          <a:p>
            <a:pPr algn="ctr">
              <a:defRPr/>
            </a:pPr>
            <a:r>
              <a:rPr lang="ru-RU" sz="2800" dirty="0">
                <a:latin typeface="Times New Roman" panose="02020603050405020304" pitchFamily="18" charset="0"/>
                <a:cs typeface="Times New Roman" panose="02020603050405020304" pitchFamily="18" charset="0"/>
              </a:rPr>
              <a:t>.</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4" name="Прямоугольник 3"/>
          <p:cNvSpPr/>
          <p:nvPr/>
        </p:nvSpPr>
        <p:spPr>
          <a:xfrm>
            <a:off x="252549" y="1445622"/>
            <a:ext cx="11520352" cy="5109091"/>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1.	Требования Постановления N 301 не влекут дальнейшего безусловного признания закупок неконкурентными, а затрагивают лишь техническую составляющую проведения закупок в части </a:t>
            </a:r>
            <a:r>
              <a:rPr lang="ru-RU" b="1" dirty="0" err="1">
                <a:latin typeface="Times New Roman" panose="02020603050405020304" pitchFamily="18" charset="0"/>
                <a:cs typeface="Times New Roman" panose="02020603050405020304" pitchFamily="18" charset="0"/>
              </a:rPr>
              <a:t>неразмещения</a:t>
            </a:r>
            <a:r>
              <a:rPr lang="ru-RU" b="1" dirty="0">
                <a:latin typeface="Times New Roman" panose="02020603050405020304" pitchFamily="18" charset="0"/>
                <a:cs typeface="Times New Roman" panose="02020603050405020304" pitchFamily="18" charset="0"/>
              </a:rPr>
              <a:t> соответствующей информации в ЕИС при сохранении иных условий проведения закупочных процедур.</a:t>
            </a:r>
          </a:p>
          <a:p>
            <a:pPr marL="342900" indent="-342900" algn="just">
              <a:buAutoNum type="arabicPeriod" startAt="2"/>
            </a:pPr>
            <a:r>
              <a:rPr lang="ru-RU" b="1" dirty="0">
                <a:latin typeface="Times New Roman" panose="02020603050405020304" pitchFamily="18" charset="0"/>
                <a:cs typeface="Times New Roman" panose="02020603050405020304" pitchFamily="18" charset="0"/>
              </a:rPr>
              <a:t>Не допускается установление в закупочной документации обязанности представлять в заявке на участие информацию и документы, не предусмотренные нормами Федерального закона от 18.07.2011 N 223-ФЗ (Закон о закупках), а именно требования по представлению участниками в составе заявки документов финансовой (бухгалтерской) отчетности и учредительных документов на закупках у СМСП. </a:t>
            </a:r>
          </a:p>
          <a:p>
            <a:pPr algn="just"/>
            <a:r>
              <a:rPr lang="ru-RU" sz="1400" dirty="0">
                <a:latin typeface="Times New Roman" panose="02020603050405020304" pitchFamily="18" charset="0"/>
                <a:cs typeface="Times New Roman" panose="02020603050405020304" pitchFamily="18" charset="0"/>
              </a:rPr>
              <a:t>Статьей 3.4 Закона о закупках установлены особенности осуществления конкурентной закупки в электронной форме и функционирования электронной площадки для целей осуществления конкурентной закупки, участниками которой могут быть только субъекты малого и среднего предпринимательства.</a:t>
            </a:r>
          </a:p>
          <a:p>
            <a:pPr algn="just"/>
            <a:r>
              <a:rPr lang="ru-RU" sz="1400" dirty="0">
                <a:latin typeface="Times New Roman" panose="02020603050405020304" pitchFamily="18" charset="0"/>
                <a:cs typeface="Times New Roman" panose="02020603050405020304" pitchFamily="18" charset="0"/>
              </a:rPr>
              <a:t>Частью 19.1 статьи 3.4 Закона о закупках закреплен исчерпывающий перечень информации и документов, представление которых заказчик вправе установить в документации о конкурентной закупке.</a:t>
            </a:r>
          </a:p>
          <a:p>
            <a:pPr algn="just"/>
            <a:r>
              <a:rPr lang="ru-RU" sz="1400" dirty="0">
                <a:latin typeface="Times New Roman" panose="02020603050405020304" pitchFamily="18" charset="0"/>
                <a:cs typeface="Times New Roman" panose="02020603050405020304" pitchFamily="18" charset="0"/>
              </a:rPr>
              <a:t>В соответствии с частью 19.3 статьи 3.4 Закона о закупках, не допускается установление в документации о конкурентной закупке обязанности представлять в заявке на участие в такой закупке информацию и документы, не предусмотренные частями 19.1, 19.2 статьи 3.4. В нарушение части 19.3 статьи 3.4 Закона о закупках установлены иные требования в части представления участником в составе заявки документов финансовой (бухгалтерской) отчетности учредительных документов.</a:t>
            </a:r>
          </a:p>
          <a:p>
            <a:pPr algn="just"/>
            <a:r>
              <a:rPr lang="ru-RU" sz="1400" dirty="0">
                <a:solidFill>
                  <a:srgbClr val="FF0000"/>
                </a:solidFill>
                <a:latin typeface="Times New Roman" panose="02020603050405020304" pitchFamily="18" charset="0"/>
                <a:cs typeface="Times New Roman" panose="02020603050405020304" pitchFamily="18" charset="0"/>
              </a:rPr>
              <a:t>Заказчик, сообщил о том, что раз Адресный запрос предложений не размещался в единой информационной системе в соответствии Постановлением N 301, спорная закупка не является конкурентной и к ней применяются положения статьи 3.4 Закона о закупках.</a:t>
            </a:r>
          </a:p>
          <a:p>
            <a:pPr marL="342900" indent="-342900" algn="just">
              <a:buAutoNum type="arabicPeriod" startAt="2"/>
            </a:pPr>
            <a:endParaRPr lang="ru-RU" sz="1400" b="1" dirty="0">
              <a:latin typeface="Times New Roman" panose="02020603050405020304" pitchFamily="18" charset="0"/>
              <a:cs typeface="Times New Roman" panose="02020603050405020304" pitchFamily="18" charset="0"/>
            </a:endParaRPr>
          </a:p>
          <a:p>
            <a:pPr algn="just"/>
            <a:endParaRPr lang="ru-RU"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377500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Свобода Договора</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20</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707886"/>
          </a:xfrm>
          <a:prstGeom prst="rect">
            <a:avLst/>
          </a:prstGeom>
        </p:spPr>
        <p:txBody>
          <a:bodyPr wrap="square">
            <a:spAutoFit/>
          </a:bodyPr>
          <a:lstStyle/>
          <a:p>
            <a:pPr algn="just"/>
            <a:endParaRPr lang="ru-RU" sz="2000" dirty="0">
              <a:latin typeface="Times New Roman" panose="02020603050405020304" pitchFamily="18" charset="0"/>
              <a:cs typeface="Times New Roman" panose="02020603050405020304" pitchFamily="18" charset="0"/>
            </a:endParaRPr>
          </a:p>
          <a:p>
            <a:pPr algn="just"/>
            <a:endParaRPr lang="ru-RU" sz="2000"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64332" y="1107831"/>
            <a:ext cx="11115972" cy="4401205"/>
          </a:xfrm>
          <a:prstGeom prst="rect">
            <a:avLst/>
          </a:prstGeom>
        </p:spPr>
        <p:txBody>
          <a:bodyPr wrap="square">
            <a:spAutoFit/>
          </a:bodyPr>
          <a:lstStyle/>
          <a:p>
            <a:pPr algn="ctr"/>
            <a:r>
              <a:rPr lang="ru-RU" sz="2000" b="1" dirty="0">
                <a:latin typeface="Times New Roman" panose="02020603050405020304" pitchFamily="18" charset="0"/>
                <a:cs typeface="Times New Roman" panose="02020603050405020304" pitchFamily="18" charset="0"/>
              </a:rPr>
              <a:t>Директива госкомпаниям от 06.03.2022 №2182П-1113КС</a:t>
            </a:r>
          </a:p>
          <a:p>
            <a:pPr algn="just"/>
            <a:endParaRPr lang="ru-RU" sz="2000" dirty="0">
              <a:latin typeface="Times New Roman" panose="02020603050405020304" pitchFamily="18" charset="0"/>
              <a:cs typeface="Times New Roman" panose="02020603050405020304" pitchFamily="18" charset="0"/>
            </a:endParaRPr>
          </a:p>
          <a:p>
            <a:pPr algn="just"/>
            <a:endParaRPr lang="ru-RU" sz="2000" dirty="0">
              <a:latin typeface="Times New Roman" panose="02020603050405020304" pitchFamily="18" charset="0"/>
              <a:cs typeface="Times New Roman" panose="02020603050405020304" pitchFamily="18" charset="0"/>
            </a:endParaRPr>
          </a:p>
          <a:p>
            <a:pPr algn="just"/>
            <a:endParaRPr lang="ru-RU" sz="2000" dirty="0">
              <a:latin typeface="Times New Roman" panose="02020603050405020304" pitchFamily="18" charset="0"/>
              <a:cs typeface="Times New Roman" panose="02020603050405020304" pitchFamily="18" charset="0"/>
            </a:endParaRPr>
          </a:p>
          <a:p>
            <a:pPr algn="just"/>
            <a:endParaRPr lang="ru-RU" sz="2000" dirty="0">
              <a:latin typeface="Times New Roman" panose="02020603050405020304" pitchFamily="18" charset="0"/>
              <a:cs typeface="Times New Roman" panose="02020603050405020304" pitchFamily="18" charset="0"/>
            </a:endParaRPr>
          </a:p>
          <a:p>
            <a:pPr algn="ctr"/>
            <a:r>
              <a:rPr lang="ru-RU" sz="2000" dirty="0">
                <a:latin typeface="Times New Roman" panose="02020603050405020304" pitchFamily="18" charset="0"/>
                <a:cs typeface="Times New Roman" panose="02020603050405020304" pitchFamily="18" charset="0"/>
              </a:rPr>
              <a:t>Предусмотреть возможность:</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изменения существенных условий договора, если при исполнении возникли независящие от сторон обстоятельства, связанные с частичной мобилизацией;</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неприменении штрафных санкций к поставщикам при нарушении ими условий договоров из-за частичной мобилизации.</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Рекомендовано по Поручению Президента 622-Р  предусматривать авансирование до 50%</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ПЛАНЫ: электронная приемка на ЭП, авансирование до 30% для СМСП обязательным</a:t>
            </a:r>
          </a:p>
          <a:p>
            <a:pPr algn="just"/>
            <a:endParaRPr lang="ru-RU" sz="20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endParaRPr lang="ru-RU" sz="20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10440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Существенные нарушения</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24</a:t>
            </a:r>
          </a:p>
        </p:txBody>
      </p:sp>
      <p:sp>
        <p:nvSpPr>
          <p:cNvPr id="6" name="Прямоугольник 5"/>
          <p:cNvSpPr/>
          <p:nvPr/>
        </p:nvSpPr>
        <p:spPr>
          <a:xfrm>
            <a:off x="61547" y="809626"/>
            <a:ext cx="11924378" cy="2862322"/>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400110"/>
          </a:xfrm>
          <a:prstGeom prst="rect">
            <a:avLst/>
          </a:prstGeom>
        </p:spPr>
        <p:txBody>
          <a:bodyPr wrap="square">
            <a:spAutoFit/>
          </a:bodyPr>
          <a:lstStyle/>
          <a:p>
            <a:pPr algn="just"/>
            <a:endParaRPr lang="ru-RU" sz="20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03352" y="689965"/>
            <a:ext cx="11302493" cy="5016758"/>
          </a:xfrm>
          <a:prstGeom prst="rect">
            <a:avLst/>
          </a:prstGeom>
        </p:spPr>
        <p:txBody>
          <a:bodyPr wrap="square">
            <a:spAutoFit/>
          </a:bodyPr>
          <a:lstStyle/>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Нарушение сроков оплаты договоров, заключенных с МСП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Закупка у единственного поставщика, как уклонение от электронной формы, в том числе «дробление»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Закупка  у единственного поставщика без проведения конкурентных процедур </a:t>
            </a:r>
          </a:p>
          <a:p>
            <a:pPr marL="285750" indent="-285750" algn="just">
              <a:buFont typeface="Arial" panose="020B0604020202020204" pitchFamily="34" charset="0"/>
              <a:buChar char="•"/>
            </a:pPr>
            <a:r>
              <a:rPr lang="ru-RU" sz="2000" dirty="0" err="1">
                <a:latin typeface="Times New Roman" panose="02020603050405020304" pitchFamily="18" charset="0"/>
                <a:cs typeface="Times New Roman" panose="02020603050405020304" pitchFamily="18" charset="0"/>
              </a:rPr>
              <a:t>Непроведение</a:t>
            </a:r>
            <a:r>
              <a:rPr lang="ru-RU" sz="2000" dirty="0">
                <a:latin typeface="Times New Roman" panose="02020603050405020304" pitchFamily="18" charset="0"/>
                <a:cs typeface="Times New Roman" panose="02020603050405020304" pitchFamily="18" charset="0"/>
              </a:rPr>
              <a:t> закупки в установленном случае в соответствии с 44-ФЗ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Установление дискриминационных требований к участникам закупки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Установление в договорах не соответствующих законодательству сроков оплаты субъектам МСП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Документация о закупке содержит указание на недействующие в сфере строительства документы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Контрольно-счетная палата осуществляет проверку исполнения 223-ФЗ, несмотря на то, что это не входит в полномочия этого органа </a:t>
            </a:r>
          </a:p>
          <a:p>
            <a:pPr marL="285750" indent="-28575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Положение о комиссии по осуществлению закупок товаров, работ, услуг  не приведено в соответствии с нормами Федерального закона «О закупках товаров, работ, услуг отдельными видами юридических лиц». В оспоренном прокурором документе отсутствовала норма, обязывающая членов комиссии по осуществлению закупок товаров, работ, услуг принимать меры по предотвращению и урегулированию конфликта интересов в соответствии с Федеральным законом «О противодействии коррупции». </a:t>
            </a:r>
          </a:p>
        </p:txBody>
      </p:sp>
    </p:spTree>
    <p:extLst>
      <p:ext uri="{BB962C8B-B14F-4D97-AF65-F5344CB8AC3E}">
        <p14:creationId xmlns:p14="http://schemas.microsoft.com/office/powerpoint/2010/main" val="39331075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Можно ли отменять закупку в любое время, потому что она по мнению Заказчика не конкурентная?</a:t>
            </a:r>
            <a:r>
              <a:rPr lang="en-US" sz="2800" dirty="0">
                <a:latin typeface="Times New Roman" panose="02020603050405020304" pitchFamily="18" charset="0"/>
                <a:cs typeface="Times New Roman" panose="02020603050405020304" pitchFamily="18" charset="0"/>
              </a:rPr>
              <a:t>  </a:t>
            </a:r>
            <a:endParaRPr lang="ru-RU" sz="2800" dirty="0">
              <a:latin typeface="Times New Roman" panose="02020603050405020304" pitchFamily="18" charset="0"/>
              <a:cs typeface="Times New Roman" panose="02020603050405020304" pitchFamily="18" charset="0"/>
            </a:endParaRP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sp>
        <p:nvSpPr>
          <p:cNvPr id="4" name="Прямоугольник 3"/>
          <p:cNvSpPr/>
          <p:nvPr/>
        </p:nvSpPr>
        <p:spPr>
          <a:xfrm>
            <a:off x="226423" y="1332410"/>
            <a:ext cx="11546479" cy="2677656"/>
          </a:xfrm>
          <a:prstGeom prst="rect">
            <a:avLst/>
          </a:prstGeom>
        </p:spPr>
        <p:txBody>
          <a:bodyPr wrap="square">
            <a:spAutoFit/>
          </a:bodyPr>
          <a:lstStyle/>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endParaRPr lang="ru-RU" sz="2400" dirty="0">
              <a:latin typeface="Times New Roman" panose="02020603050405020304" pitchFamily="18" charset="0"/>
              <a:cs typeface="Times New Roman" panose="02020603050405020304" pitchFamily="18" charset="0"/>
            </a:endParaRPr>
          </a:p>
          <a:p>
            <a:pPr algn="ctr"/>
            <a:r>
              <a:rPr lang="ru-RU" sz="2400" dirty="0">
                <a:latin typeface="Times New Roman" panose="02020603050405020304" pitchFamily="18" charset="0"/>
                <a:cs typeface="Times New Roman" panose="02020603050405020304" pitchFamily="18" charset="0"/>
              </a:rPr>
              <a:t>Решение ФАС России от 22.09.2022 года по делу №223ФЗ-342/22</a:t>
            </a:r>
          </a:p>
        </p:txBody>
      </p:sp>
    </p:spTree>
    <p:extLst>
      <p:ext uri="{BB962C8B-B14F-4D97-AF65-F5344CB8AC3E}">
        <p14:creationId xmlns:p14="http://schemas.microsoft.com/office/powerpoint/2010/main" val="36248448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5FC384B-FA23-45C1-A603-9EE2621F3E33}"/>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 name="TextBox 1">
            <a:extLst>
              <a:ext uri="{FF2B5EF4-FFF2-40B4-BE49-F238E27FC236}">
                <a16:creationId xmlns:a16="http://schemas.microsoft.com/office/drawing/2014/main" id="{EF503607-D0B3-4FD3-B052-5C01C4B20D38}"/>
              </a:ext>
            </a:extLst>
          </p:cNvPr>
          <p:cNvSpPr txBox="1"/>
          <p:nvPr/>
        </p:nvSpPr>
        <p:spPr>
          <a:xfrm>
            <a:off x="0" y="143202"/>
            <a:ext cx="12192000" cy="523220"/>
          </a:xfrm>
          <a:prstGeom prst="rect">
            <a:avLst/>
          </a:prstGeom>
          <a:noFill/>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ru-RU" altLang="ru-RU" sz="2800" dirty="0">
                <a:solidFill>
                  <a:schemeClr val="bg1"/>
                </a:solidFill>
                <a:latin typeface="Times New Roman" panose="02020603050405020304" pitchFamily="18" charset="0"/>
                <a:cs typeface="Times New Roman" panose="02020603050405020304" pitchFamily="18" charset="0"/>
              </a:rPr>
              <a:t>ПРЕФЕРЕНЦИИ ПО 223 - ФЗ</a:t>
            </a:r>
          </a:p>
        </p:txBody>
      </p:sp>
      <p:sp>
        <p:nvSpPr>
          <p:cNvPr id="4" name="Прямоугольник 3">
            <a:extLst>
              <a:ext uri="{FF2B5EF4-FFF2-40B4-BE49-F238E27FC236}">
                <a16:creationId xmlns:a16="http://schemas.microsoft.com/office/drawing/2014/main" id="{EDEA40D2-734D-4A21-BFD3-9276A1460929}"/>
              </a:ext>
            </a:extLst>
          </p:cNvPr>
          <p:cNvSpPr/>
          <p:nvPr/>
        </p:nvSpPr>
        <p:spPr>
          <a:xfrm>
            <a:off x="0" y="6061253"/>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pic>
        <p:nvPicPr>
          <p:cNvPr id="5" name="Рисунок 4">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Овал 5"/>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a:t>
            </a:r>
          </a:p>
        </p:txBody>
      </p:sp>
      <p:cxnSp>
        <p:nvCxnSpPr>
          <p:cNvPr id="7" name="Прямая соединительная линия 6">
            <a:extLst>
              <a:ext uri="{FF2B5EF4-FFF2-40B4-BE49-F238E27FC236}">
                <a16:creationId xmlns:a16="http://schemas.microsoft.com/office/drawing/2014/main" id="{BAA234D6-DB20-4671-BED7-2B3A16130187}"/>
              </a:ext>
            </a:extLst>
          </p:cNvPr>
          <p:cNvCxnSpPr>
            <a:cxnSpLocks/>
          </p:cNvCxnSpPr>
          <p:nvPr/>
        </p:nvCxnSpPr>
        <p:spPr>
          <a:xfrm>
            <a:off x="36721" y="1449115"/>
            <a:ext cx="8778805" cy="27723"/>
          </a:xfrm>
          <a:prstGeom prst="line">
            <a:avLst/>
          </a:prstGeom>
          <a:ln w="38100">
            <a:solidFill>
              <a:srgbClr val="10253F"/>
            </a:solidFill>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36721" y="798866"/>
            <a:ext cx="12026325" cy="646331"/>
          </a:xfrm>
          <a:prstGeom prst="rect">
            <a:avLst/>
          </a:prstGeom>
        </p:spPr>
        <p:txBody>
          <a:bodyPr wrap="square">
            <a:spAutoFit/>
          </a:bodyPr>
          <a:lstStyle/>
          <a:p>
            <a:r>
              <a:rPr lang="ru-RU" b="1" dirty="0">
                <a:solidFill>
                  <a:prstClr val="black"/>
                </a:solidFill>
                <a:latin typeface="Times New Roman" panose="02020603050405020304" pitchFamily="18" charset="0"/>
                <a:cs typeface="Times New Roman" panose="02020603050405020304" pitchFamily="18" charset="0"/>
              </a:rPr>
              <a:t>Любое ограничение участия в торгах, может быть ограничено только в случаях, предусмотренных законодательством – в иных случаях, на равных для всех условиях.  </a:t>
            </a:r>
          </a:p>
        </p:txBody>
      </p:sp>
      <p:sp>
        <p:nvSpPr>
          <p:cNvPr id="8" name="Прямоугольник 7"/>
          <p:cNvSpPr/>
          <p:nvPr/>
        </p:nvSpPr>
        <p:spPr>
          <a:xfrm>
            <a:off x="156493" y="1577641"/>
            <a:ext cx="11757084" cy="4524315"/>
          </a:xfrm>
          <a:prstGeom prst="rect">
            <a:avLst/>
          </a:prstGeom>
        </p:spPr>
        <p:txBody>
          <a:bodyPr wrap="square">
            <a:spAutoFit/>
          </a:bodyPr>
          <a:lstStyle/>
          <a:p>
            <a:pPr algn="ctr"/>
            <a:r>
              <a:rPr lang="ru-RU" dirty="0">
                <a:latin typeface="Times New Roman" panose="02020603050405020304" pitchFamily="18" charset="0"/>
                <a:cs typeface="Times New Roman" panose="02020603050405020304" pitchFamily="18" charset="0"/>
              </a:rPr>
              <a:t> </a:t>
            </a:r>
            <a:r>
              <a:rPr lang="ru-RU" b="1" dirty="0">
                <a:solidFill>
                  <a:srgbClr val="009999"/>
                </a:solidFill>
                <a:latin typeface="Times New Roman" panose="02020603050405020304" pitchFamily="18" charset="0"/>
                <a:cs typeface="Times New Roman" panose="02020603050405020304" pitchFamily="18" charset="0"/>
              </a:rPr>
              <a:t>Правительство Российской Федерации вправе установить</a:t>
            </a:r>
            <a:r>
              <a:rPr lang="ru-RU" b="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(ч. 8 ст. 3):  </a:t>
            </a:r>
          </a:p>
          <a:p>
            <a:endParaRPr lang="ru-RU" dirty="0">
              <a:latin typeface="Times New Roman" panose="02020603050405020304" pitchFamily="18" charset="0"/>
              <a:cs typeface="Times New Roman" panose="02020603050405020304" pitchFamily="18" charset="0"/>
            </a:endParaRPr>
          </a:p>
          <a:p>
            <a:pPr marL="285750" indent="-285750" algn="just">
              <a:buFontTx/>
              <a:buChar char="-"/>
            </a:pPr>
            <a:r>
              <a:rPr lang="ru-RU" dirty="0">
                <a:latin typeface="Times New Roman" panose="02020603050405020304" pitchFamily="18" charset="0"/>
                <a:cs typeface="Times New Roman" panose="02020603050405020304" pitchFamily="18" charset="0"/>
              </a:rPr>
              <a:t>приоритет, включая минимальную долю закупок, ТРУ российского происхождения; - 925;2013</a:t>
            </a:r>
          </a:p>
          <a:p>
            <a:pPr marL="285750" indent="-285750" algn="just">
              <a:buFontTx/>
              <a:buChar char="-"/>
            </a:pPr>
            <a:endParaRPr lang="ru-RU" dirty="0">
              <a:latin typeface="Times New Roman" panose="02020603050405020304" pitchFamily="18" charset="0"/>
              <a:cs typeface="Times New Roman" panose="02020603050405020304" pitchFamily="18" charset="0"/>
            </a:endParaRPr>
          </a:p>
          <a:p>
            <a:pPr marL="285750" indent="-285750" algn="just">
              <a:buFontTx/>
              <a:buChar char="-"/>
            </a:pPr>
            <a:r>
              <a:rPr lang="ru-RU" dirty="0">
                <a:latin typeface="Times New Roman" panose="02020603050405020304" pitchFamily="18" charset="0"/>
                <a:cs typeface="Times New Roman" panose="02020603050405020304" pitchFamily="18" charset="0"/>
              </a:rPr>
              <a:t>особенности участия СМСП в закупке, осуществляемой отдельными заказчиками;- 1352</a:t>
            </a:r>
          </a:p>
          <a:p>
            <a:pPr marL="285750" indent="-285750" algn="just">
              <a:buFontTx/>
              <a:buChar char="-"/>
            </a:pPr>
            <a:endParaRPr lang="ru-RU" dirty="0">
              <a:latin typeface="Times New Roman" panose="02020603050405020304" pitchFamily="18" charset="0"/>
              <a:cs typeface="Times New Roman" panose="02020603050405020304" pitchFamily="18" charset="0"/>
            </a:endParaRPr>
          </a:p>
          <a:p>
            <a:pPr marL="285750" indent="-285750" algn="just">
              <a:buFontTx/>
              <a:buChar char="-"/>
            </a:pPr>
            <a:r>
              <a:rPr lang="ru-RU" dirty="0">
                <a:latin typeface="Times New Roman" panose="02020603050405020304" pitchFamily="18" charset="0"/>
                <a:cs typeface="Times New Roman" panose="02020603050405020304" pitchFamily="18" charset="0"/>
              </a:rPr>
              <a:t>годовой объем закупки, порядок расчета объема;-1352</a:t>
            </a:r>
          </a:p>
          <a:p>
            <a:pPr marL="285750" indent="-285750" algn="just">
              <a:buFontTx/>
              <a:buChar char="-"/>
            </a:pPr>
            <a:endParaRPr lang="ru-RU" dirty="0">
              <a:latin typeface="Times New Roman" panose="02020603050405020304" pitchFamily="18" charset="0"/>
              <a:cs typeface="Times New Roman" panose="02020603050405020304" pitchFamily="18" charset="0"/>
            </a:endParaRPr>
          </a:p>
          <a:p>
            <a:pPr marL="285750" indent="-285750" algn="just">
              <a:buFontTx/>
              <a:buChar char="-"/>
            </a:pPr>
            <a:r>
              <a:rPr lang="ru-RU" dirty="0">
                <a:latin typeface="Times New Roman" panose="02020603050405020304" pitchFamily="18" charset="0"/>
                <a:cs typeface="Times New Roman" panose="02020603050405020304" pitchFamily="18" charset="0"/>
              </a:rPr>
              <a:t> форму годового отчета о закупке у СМСП, требования к содержанию отчета;-1352</a:t>
            </a:r>
          </a:p>
          <a:p>
            <a:pPr algn="just"/>
            <a:r>
              <a:rPr lang="ru-RU" dirty="0">
                <a:latin typeface="Times New Roman" panose="02020603050405020304" pitchFamily="18" charset="0"/>
                <a:cs typeface="Times New Roman" panose="02020603050405020304" pitchFamily="18" charset="0"/>
              </a:rPr>
              <a:t> </a:t>
            </a:r>
          </a:p>
          <a:p>
            <a:pPr marL="285750" indent="-285750" algn="just">
              <a:buFontTx/>
              <a:buChar char="-"/>
            </a:pPr>
            <a:r>
              <a:rPr lang="ru-RU" dirty="0">
                <a:latin typeface="Times New Roman" panose="02020603050405020304" pitchFamily="18" charset="0"/>
                <a:cs typeface="Times New Roman" panose="02020603050405020304" pitchFamily="18" charset="0"/>
              </a:rPr>
              <a:t>особенности осуществления закупок отдельными заказчиками аудиторских услуг (за исключением проведения обязательного аудита бухгалтерской (финансовой) отчетности заказчика), консультационных услуг;</a:t>
            </a:r>
          </a:p>
          <a:p>
            <a:pPr marL="285750" indent="-285750" algn="just">
              <a:buFontTx/>
              <a:buChar char="-"/>
            </a:pPr>
            <a:endParaRPr lang="ru-RU" dirty="0">
              <a:latin typeface="Times New Roman" panose="02020603050405020304" pitchFamily="18" charset="0"/>
              <a:cs typeface="Times New Roman" panose="02020603050405020304" pitchFamily="18" charset="0"/>
            </a:endParaRPr>
          </a:p>
          <a:p>
            <a:pPr marL="285750" indent="-285750" algn="just">
              <a:buFontTx/>
              <a:buChar char="-"/>
            </a:pPr>
            <a:r>
              <a:rPr lang="ru-RU" dirty="0">
                <a:latin typeface="Times New Roman" panose="02020603050405020304" pitchFamily="18" charset="0"/>
                <a:cs typeface="Times New Roman" panose="02020603050405020304" pitchFamily="18" charset="0"/>
              </a:rPr>
              <a:t>особенности осуществления закупок, проводимых в случаях, определенных Правительством Российской Федерации в соответствии с частью 16 статьи 4 настоящего Федерального закона.-2298; 2027;2662;1247;671;</a:t>
            </a:r>
            <a:r>
              <a:rPr lang="ru-RU" dirty="0">
                <a:solidFill>
                  <a:srgbClr val="FF0000"/>
                </a:solidFill>
                <a:latin typeface="Times New Roman" panose="02020603050405020304" pitchFamily="18" charset="0"/>
                <a:cs typeface="Times New Roman" panose="02020603050405020304" pitchFamily="18" charset="0"/>
              </a:rPr>
              <a:t>301</a:t>
            </a:r>
            <a:r>
              <a:rPr lang="ru-RU" dirty="0">
                <a:latin typeface="Times New Roman" panose="02020603050405020304" pitchFamily="18" charset="0"/>
                <a:cs typeface="Times New Roman" panose="02020603050405020304" pitchFamily="18" charset="0"/>
              </a:rPr>
              <a:t>,1460</a:t>
            </a:r>
          </a:p>
        </p:txBody>
      </p:sp>
    </p:spTree>
    <p:extLst>
      <p:ext uri="{BB962C8B-B14F-4D97-AF65-F5344CB8AC3E}">
        <p14:creationId xmlns:p14="http://schemas.microsoft.com/office/powerpoint/2010/main" val="1965052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sp>
        <p:nvSpPr>
          <p:cNvPr id="4" name="Прямоугольник 3"/>
          <p:cNvSpPr/>
          <p:nvPr/>
        </p:nvSpPr>
        <p:spPr>
          <a:xfrm>
            <a:off x="408860" y="1327638"/>
            <a:ext cx="11364041" cy="3785652"/>
          </a:xfrm>
          <a:prstGeom prst="rect">
            <a:avLst/>
          </a:prstGeom>
        </p:spPr>
        <p:txBody>
          <a:bodyPr wrap="square">
            <a:spAutoFit/>
          </a:bodyPr>
          <a:lstStyle/>
          <a:p>
            <a:pPr algn="just"/>
            <a:endParaRPr lang="ru-RU"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внесения информации о заключенном договоре в реестр договоров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размещения ежемесячной отчетности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срока размещения плана закупки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внесения информации по исполнению договора в реестр договоров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срока размещения плана закупки инновационной, высокотехнологичной продукции и лекарственных средств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Размещение ежемесячной отчетности не в полном объеме </a:t>
            </a:r>
          </a:p>
        </p:txBody>
      </p:sp>
    </p:spTree>
    <p:extLst>
      <p:ext uri="{BB962C8B-B14F-4D97-AF65-F5344CB8AC3E}">
        <p14:creationId xmlns:p14="http://schemas.microsoft.com/office/powerpoint/2010/main" val="29646844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sp>
        <p:nvSpPr>
          <p:cNvPr id="4" name="Прямоугольник 3"/>
          <p:cNvSpPr/>
          <p:nvPr/>
        </p:nvSpPr>
        <p:spPr>
          <a:xfrm>
            <a:off x="408860" y="1327638"/>
            <a:ext cx="11364041" cy="3785652"/>
          </a:xfrm>
          <a:prstGeom prst="rect">
            <a:avLst/>
          </a:prstGeom>
        </p:spPr>
        <p:txBody>
          <a:bodyPr wrap="square">
            <a:spAutoFit/>
          </a:bodyPr>
          <a:lstStyle/>
          <a:p>
            <a:pPr algn="just"/>
            <a:endParaRPr lang="ru-RU" sz="24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внесения информации о заключенном договоре в реестр договоров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размещения ежемесячной отчетности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срока размещения плана закупки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сроков внесения информации по исполнению договора в реестр договоров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Нарушение срока размещения плана закупки инновационной, высокотехнологичной продукции и лекарственных средств </a:t>
            </a:r>
          </a:p>
          <a:p>
            <a:pPr marL="342900" indent="-342900" algn="just">
              <a:buFont typeface="Arial" panose="020B0604020202020204" pitchFamily="34" charset="0"/>
              <a:buChar char="•"/>
            </a:pPr>
            <a:r>
              <a:rPr lang="ru-RU" sz="2400" dirty="0">
                <a:latin typeface="Times New Roman" panose="02020603050405020304" pitchFamily="18" charset="0"/>
                <a:cs typeface="Times New Roman" panose="02020603050405020304" pitchFamily="18" charset="0"/>
              </a:rPr>
              <a:t>Размещение ежемесячной отчетности не в полном объеме </a:t>
            </a:r>
          </a:p>
        </p:txBody>
      </p:sp>
      <p:pic>
        <p:nvPicPr>
          <p:cNvPr id="11" name="Рисунок 10"/>
          <p:cNvPicPr>
            <a:picLocks noChangeAspect="1"/>
          </p:cNvPicPr>
          <p:nvPr/>
        </p:nvPicPr>
        <p:blipFill>
          <a:blip r:embed="rId3"/>
          <a:stretch>
            <a:fillRect/>
          </a:stretch>
        </p:blipFill>
        <p:spPr>
          <a:xfrm>
            <a:off x="156492" y="628414"/>
            <a:ext cx="11829432" cy="5419961"/>
          </a:xfrm>
          <a:prstGeom prst="rect">
            <a:avLst/>
          </a:prstGeom>
        </p:spPr>
      </p:pic>
    </p:spTree>
    <p:extLst>
      <p:ext uri="{BB962C8B-B14F-4D97-AF65-F5344CB8AC3E}">
        <p14:creationId xmlns:p14="http://schemas.microsoft.com/office/powerpoint/2010/main" val="39278018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pic>
        <p:nvPicPr>
          <p:cNvPr id="5" name="Рисунок 4"/>
          <p:cNvPicPr>
            <a:picLocks noChangeAspect="1"/>
          </p:cNvPicPr>
          <p:nvPr/>
        </p:nvPicPr>
        <p:blipFill>
          <a:blip r:embed="rId3"/>
          <a:stretch>
            <a:fillRect/>
          </a:stretch>
        </p:blipFill>
        <p:spPr>
          <a:xfrm>
            <a:off x="156491" y="847825"/>
            <a:ext cx="11739417" cy="5242618"/>
          </a:xfrm>
          <a:prstGeom prst="rect">
            <a:avLst/>
          </a:prstGeom>
        </p:spPr>
      </p:pic>
    </p:spTree>
    <p:extLst>
      <p:ext uri="{BB962C8B-B14F-4D97-AF65-F5344CB8AC3E}">
        <p14:creationId xmlns:p14="http://schemas.microsoft.com/office/powerpoint/2010/main" val="3266991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pic>
        <p:nvPicPr>
          <p:cNvPr id="5" name="Рисунок 4"/>
          <p:cNvPicPr>
            <a:picLocks noChangeAspect="1"/>
          </p:cNvPicPr>
          <p:nvPr/>
        </p:nvPicPr>
        <p:blipFill>
          <a:blip r:embed="rId3"/>
          <a:stretch>
            <a:fillRect/>
          </a:stretch>
        </p:blipFill>
        <p:spPr>
          <a:xfrm>
            <a:off x="95532" y="826421"/>
            <a:ext cx="11890392" cy="5119090"/>
          </a:xfrm>
          <a:prstGeom prst="rect">
            <a:avLst/>
          </a:prstGeom>
        </p:spPr>
      </p:pic>
    </p:spTree>
    <p:extLst>
      <p:ext uri="{BB962C8B-B14F-4D97-AF65-F5344CB8AC3E}">
        <p14:creationId xmlns:p14="http://schemas.microsoft.com/office/powerpoint/2010/main" val="15435764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pic>
        <p:nvPicPr>
          <p:cNvPr id="5" name="Рисунок 4"/>
          <p:cNvPicPr>
            <a:picLocks noChangeAspect="1"/>
          </p:cNvPicPr>
          <p:nvPr/>
        </p:nvPicPr>
        <p:blipFill>
          <a:blip r:embed="rId3"/>
          <a:stretch>
            <a:fillRect/>
          </a:stretch>
        </p:blipFill>
        <p:spPr>
          <a:xfrm>
            <a:off x="240252" y="826421"/>
            <a:ext cx="10340662" cy="5228848"/>
          </a:xfrm>
          <a:prstGeom prst="rect">
            <a:avLst/>
          </a:prstGeom>
        </p:spPr>
      </p:pic>
    </p:spTree>
    <p:extLst>
      <p:ext uri="{BB962C8B-B14F-4D97-AF65-F5344CB8AC3E}">
        <p14:creationId xmlns:p14="http://schemas.microsoft.com/office/powerpoint/2010/main" val="20624549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Формальные нарушения, которые необходимо и возможно не допускать</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25</a:t>
            </a:r>
          </a:p>
        </p:txBody>
      </p:sp>
      <p:sp>
        <p:nvSpPr>
          <p:cNvPr id="4" name="Прямоугольник 3"/>
          <p:cNvSpPr/>
          <p:nvPr/>
        </p:nvSpPr>
        <p:spPr>
          <a:xfrm>
            <a:off x="408860" y="1327638"/>
            <a:ext cx="11364041" cy="461665"/>
          </a:xfrm>
          <a:prstGeom prst="rect">
            <a:avLst/>
          </a:prstGeom>
        </p:spPr>
        <p:txBody>
          <a:bodyPr wrap="square">
            <a:spAutoFit/>
          </a:bodyPr>
          <a:lstStyle/>
          <a:p>
            <a:pPr algn="just"/>
            <a:endParaRPr lang="ru-RU" sz="2400" dirty="0">
              <a:latin typeface="Times New Roman" panose="02020603050405020304" pitchFamily="18" charset="0"/>
              <a:cs typeface="Times New Roman" panose="02020603050405020304" pitchFamily="18" charset="0"/>
            </a:endParaRPr>
          </a:p>
        </p:txBody>
      </p:sp>
      <p:pic>
        <p:nvPicPr>
          <p:cNvPr id="5" name="Рисунок 4"/>
          <p:cNvPicPr>
            <a:picLocks noChangeAspect="1"/>
          </p:cNvPicPr>
          <p:nvPr/>
        </p:nvPicPr>
        <p:blipFill>
          <a:blip r:embed="rId3"/>
          <a:stretch>
            <a:fillRect/>
          </a:stretch>
        </p:blipFill>
        <p:spPr>
          <a:xfrm>
            <a:off x="156492" y="821498"/>
            <a:ext cx="11829432" cy="5209775"/>
          </a:xfrm>
          <a:prstGeom prst="rect">
            <a:avLst/>
          </a:prstGeom>
        </p:spPr>
      </p:pic>
    </p:spTree>
    <p:extLst>
      <p:ext uri="{BB962C8B-B14F-4D97-AF65-F5344CB8AC3E}">
        <p14:creationId xmlns:p14="http://schemas.microsoft.com/office/powerpoint/2010/main" val="378786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DC22ECDE-FF0A-454C-BFEC-2B818D8F2ACC}"/>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BAEA3B6A-38F6-4C51-B6C2-6D6176AEC87E}"/>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4" name="TextBox 13">
            <a:extLst>
              <a:ext uri="{FF2B5EF4-FFF2-40B4-BE49-F238E27FC236}">
                <a16:creationId xmlns:a16="http://schemas.microsoft.com/office/drawing/2014/main" id="{8135BD67-89FF-4CE8-8253-01F40248F70B}"/>
              </a:ext>
            </a:extLst>
          </p:cNvPr>
          <p:cNvSpPr txBox="1">
            <a:spLocks noChangeArrowheads="1"/>
          </p:cNvSpPr>
          <p:nvPr/>
        </p:nvSpPr>
        <p:spPr bwMode="auto">
          <a:xfrm>
            <a:off x="366395" y="3013868"/>
            <a:ext cx="115093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eaLnBrk="1" hangingPunct="1"/>
            <a:r>
              <a:rPr lang="ru-RU" altLang="ru-RU" sz="4800" dirty="0">
                <a:solidFill>
                  <a:srgbClr val="231F20"/>
                </a:solidFill>
                <a:latin typeface="Times New Roman" panose="02020603050405020304" pitchFamily="18" charset="0"/>
                <a:cs typeface="Times New Roman" panose="02020603050405020304" pitchFamily="18" charset="0"/>
              </a:rPr>
              <a:t>СПАСИБО ЗА ВНИМАНИЕ!</a:t>
            </a:r>
          </a:p>
        </p:txBody>
      </p:sp>
      <p:cxnSp>
        <p:nvCxnSpPr>
          <p:cNvPr id="5" name="Прямая соединительная линия 4"/>
          <p:cNvCxnSpPr/>
          <p:nvPr/>
        </p:nvCxnSpPr>
        <p:spPr>
          <a:xfrm>
            <a:off x="3845539" y="4105662"/>
            <a:ext cx="4551089" cy="0"/>
          </a:xfrm>
          <a:prstGeom prst="line">
            <a:avLst/>
          </a:prstGeom>
          <a:ln w="57150">
            <a:solidFill>
              <a:srgbClr val="007E8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88824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5FC384B-FA23-45C1-A603-9EE2621F3E33}"/>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2" name="TextBox 1">
            <a:extLst>
              <a:ext uri="{FF2B5EF4-FFF2-40B4-BE49-F238E27FC236}">
                <a16:creationId xmlns:a16="http://schemas.microsoft.com/office/drawing/2014/main" id="{EF503607-D0B3-4FD3-B052-5C01C4B20D38}"/>
              </a:ext>
            </a:extLst>
          </p:cNvPr>
          <p:cNvSpPr txBox="1"/>
          <p:nvPr/>
        </p:nvSpPr>
        <p:spPr>
          <a:xfrm>
            <a:off x="0" y="143202"/>
            <a:ext cx="12192000" cy="523220"/>
          </a:xfrm>
          <a:prstGeom prst="rect">
            <a:avLst/>
          </a:prstGeom>
          <a:noFill/>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algn="ctr"/>
            <a:r>
              <a:rPr lang="ru-RU" altLang="ru-RU" sz="2800" dirty="0">
                <a:solidFill>
                  <a:schemeClr val="bg1"/>
                </a:solidFill>
                <a:latin typeface="Times New Roman" panose="02020603050405020304" pitchFamily="18" charset="0"/>
                <a:cs typeface="Times New Roman" panose="02020603050405020304" pitchFamily="18" charset="0"/>
              </a:rPr>
              <a:t>Система закупок по 223-ФЗ</a:t>
            </a:r>
          </a:p>
        </p:txBody>
      </p:sp>
      <p:sp>
        <p:nvSpPr>
          <p:cNvPr id="4" name="Прямоугольник 3">
            <a:extLst>
              <a:ext uri="{FF2B5EF4-FFF2-40B4-BE49-F238E27FC236}">
                <a16:creationId xmlns:a16="http://schemas.microsoft.com/office/drawing/2014/main" id="{EDEA40D2-734D-4A21-BFD3-9276A1460929}"/>
              </a:ext>
            </a:extLst>
          </p:cNvPr>
          <p:cNvSpPr/>
          <p:nvPr/>
        </p:nvSpPr>
        <p:spPr>
          <a:xfrm>
            <a:off x="0" y="6061253"/>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pic>
        <p:nvPicPr>
          <p:cNvPr id="5" name="Рисунок 4">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Овал 5"/>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2</a:t>
            </a:r>
          </a:p>
        </p:txBody>
      </p:sp>
      <p:cxnSp>
        <p:nvCxnSpPr>
          <p:cNvPr id="7" name="Прямая соединительная линия 6">
            <a:extLst>
              <a:ext uri="{FF2B5EF4-FFF2-40B4-BE49-F238E27FC236}">
                <a16:creationId xmlns:a16="http://schemas.microsoft.com/office/drawing/2014/main" id="{BAA234D6-DB20-4671-BED7-2B3A16130187}"/>
              </a:ext>
            </a:extLst>
          </p:cNvPr>
          <p:cNvCxnSpPr>
            <a:cxnSpLocks/>
          </p:cNvCxnSpPr>
          <p:nvPr/>
        </p:nvCxnSpPr>
        <p:spPr>
          <a:xfrm>
            <a:off x="36721" y="1449115"/>
            <a:ext cx="8778805" cy="27723"/>
          </a:xfrm>
          <a:prstGeom prst="line">
            <a:avLst/>
          </a:prstGeom>
          <a:ln w="38100">
            <a:solidFill>
              <a:srgbClr val="10253F"/>
            </a:solidFill>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36721" y="798866"/>
            <a:ext cx="12026325" cy="4924425"/>
          </a:xfrm>
          <a:prstGeom prst="rect">
            <a:avLst/>
          </a:prstGeom>
        </p:spPr>
        <p:txBody>
          <a:bodyPr wrap="square">
            <a:spAutoFit/>
          </a:bodyPr>
          <a:lstStyle/>
          <a:p>
            <a:endParaRPr lang="ru-RU" b="1" dirty="0">
              <a:solidFill>
                <a:prstClr val="black"/>
              </a:solidFill>
              <a:latin typeface="Times New Roman" panose="02020603050405020304" pitchFamily="18" charset="0"/>
              <a:cs typeface="Times New Roman" panose="02020603050405020304" pitchFamily="18" charset="0"/>
            </a:endParaRPr>
          </a:p>
          <a:p>
            <a:endParaRPr lang="ru-RU" b="1" dirty="0">
              <a:solidFill>
                <a:prstClr val="black"/>
              </a:solidFill>
              <a:latin typeface="Times New Roman" panose="02020603050405020304" pitchFamily="18" charset="0"/>
              <a:cs typeface="Times New Roman" panose="02020603050405020304" pitchFamily="18" charset="0"/>
            </a:endParaRPr>
          </a:p>
          <a:p>
            <a:endParaRPr lang="ru-RU" b="1" dirty="0">
              <a:solidFill>
                <a:prstClr val="black"/>
              </a:solidFill>
              <a:latin typeface="Times New Roman" panose="02020603050405020304" pitchFamily="18" charset="0"/>
              <a:cs typeface="Times New Roman" panose="02020603050405020304" pitchFamily="18" charset="0"/>
            </a:endParaRPr>
          </a:p>
          <a:p>
            <a:pPr algn="just"/>
            <a:r>
              <a:rPr lang="ru-RU" sz="2000" dirty="0">
                <a:solidFill>
                  <a:prstClr val="black"/>
                </a:solidFill>
                <a:latin typeface="Times New Roman" panose="02020603050405020304" pitchFamily="18" charset="0"/>
                <a:cs typeface="Times New Roman" panose="02020603050405020304" pitchFamily="18" charset="0"/>
              </a:rPr>
              <a:t>Заказчикам предоставлено право сформировать свою систему закупок в зависимости от особенностей осуществления деятельности, установив при необходимости дополнительные требования к участникам закупки. Данное право согласуется с целями и задачами Закона N 223-ФЗ, направленного в первую очередь на выявление в результате закупочных процедур лица, исполнение контракта которым в наибольшей степени будет отвечать целям эффективного использования источников финансирования, удовлетворения потребности заказчиков в товарах, работах, услугах с необходимыми показателями цены, качества и надежности (определения Судебной коллегии по экономическим спорам Верховного Суда Российской Федерации от 09.08.2021 N 305-ЭС21-5801, от 27.04.2021 N 305-ЭС20-24221, от 23.04.2021 N 307-ЭС20-21065, от 31.07.2017 N 305-КГ17-2243, от 20.07.2017 N 305-КГ17-3423).</a:t>
            </a:r>
          </a:p>
          <a:p>
            <a:pPr algn="ctr"/>
            <a:r>
              <a:rPr lang="ru-RU" sz="2000" dirty="0">
                <a:solidFill>
                  <a:prstClr val="black"/>
                </a:solidFill>
                <a:latin typeface="Times New Roman" panose="02020603050405020304" pitchFamily="18" charset="0"/>
                <a:cs typeface="Times New Roman" panose="02020603050405020304" pitchFamily="18" charset="0"/>
              </a:rPr>
              <a:t>Предоставленное заказчику право самостоятельно определять порядок подготовки и проведения закупки, порядок заключения и исполнения договоров в соответствии с положением о закупках не может реализовываться с нарушением предусмотренных ст. 3 Закона N 223-ФЗ принципов, которыми должны руководствоваться заказчики при закупке товаров, работ, услуг.</a:t>
            </a:r>
          </a:p>
        </p:txBody>
      </p:sp>
    </p:spTree>
    <p:extLst>
      <p:ext uri="{BB962C8B-B14F-4D97-AF65-F5344CB8AC3E}">
        <p14:creationId xmlns:p14="http://schemas.microsoft.com/office/powerpoint/2010/main" val="2621583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ru-RU" sz="2800" dirty="0">
                <a:latin typeface="Times New Roman" panose="02020603050405020304" pitchFamily="18" charset="0"/>
                <a:cs typeface="Times New Roman" panose="02020603050405020304" pitchFamily="18" charset="0"/>
              </a:rPr>
              <a:t>Свобода Договора, но!</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324535"/>
          </a:xfrm>
          <a:prstGeom prst="rect">
            <a:avLst/>
          </a:prstGeom>
        </p:spPr>
        <p:txBody>
          <a:bodyPr wrap="square">
            <a:spAutoFit/>
          </a:bodyPr>
          <a:lstStyle/>
          <a:p>
            <a:pPr algn="just"/>
            <a:r>
              <a:rPr lang="ru-RU" sz="2000" dirty="0">
                <a:latin typeface="Times New Roman" panose="02020603050405020304" pitchFamily="18" charset="0"/>
                <a:cs typeface="Times New Roman" panose="02020603050405020304" pitchFamily="18" charset="0"/>
              </a:rPr>
              <a:t>Во всем прочем, если иное не предусмотрено положением о закупке, заказчик при составлении проекта договора может руководствоваться принципом свободы договора, закрепленного в п. 2 ст. 1, п. 4 ст. 421 ГК РФ, согласно которому стороны договора свободны в определении любых условий договора, кроме противоречащих закону и кроме тех случаев, когда содержание соответствующего условия предписано законом или иными правовыми актами (см. также ст. 422 ГК РФ). </a:t>
            </a:r>
          </a:p>
          <a:p>
            <a:pPr algn="just"/>
            <a:r>
              <a:rPr lang="ru-RU" sz="2000" dirty="0">
                <a:latin typeface="Times New Roman" panose="02020603050405020304" pitchFamily="18" charset="0"/>
                <a:cs typeface="Times New Roman" panose="02020603050405020304" pitchFamily="18" charset="0"/>
              </a:rPr>
              <a:t>Это касается и штрафных санкций по договору, и порядка его исполнения в части приемки товаров, результатов работ, услуг. </a:t>
            </a:r>
          </a:p>
          <a:p>
            <a:pPr algn="just"/>
            <a:r>
              <a:rPr lang="ru-RU" sz="2000" dirty="0">
                <a:latin typeface="Times New Roman" panose="02020603050405020304" pitchFamily="18" charset="0"/>
                <a:cs typeface="Times New Roman" panose="02020603050405020304" pitchFamily="18" charset="0"/>
              </a:rPr>
              <a:t>При этом в любом случае должны учитываться нормы Гражданского кодекса РФ, определяющие существенные условия и (или) содержание конкретных условий отдельных видов договоров в ситуации, когда их содержание не согласовано сторонами (диспозитивные нормы, п. 4 ст. 421 ГК РФ).</a:t>
            </a:r>
          </a:p>
          <a:p>
            <a:pPr algn="just"/>
            <a:endParaRPr lang="ru-RU" sz="2000" dirty="0">
              <a:latin typeface="Times New Roman" panose="02020603050405020304" pitchFamily="18" charset="0"/>
              <a:cs typeface="Times New Roman" panose="02020603050405020304" pitchFamily="18" charset="0"/>
            </a:endParaRPr>
          </a:p>
          <a:p>
            <a:pPr marL="342900" indent="-342900" algn="just">
              <a:buFont typeface="Arial" panose="020B0604020202020204" pitchFamily="34" charset="0"/>
              <a:buChar char="•"/>
            </a:pPr>
            <a:r>
              <a:rPr lang="ru-RU" sz="2000" dirty="0">
                <a:latin typeface="Times New Roman" panose="02020603050405020304" pitchFamily="18" charset="0"/>
                <a:cs typeface="Times New Roman" panose="02020603050405020304" pitchFamily="18" charset="0"/>
              </a:rPr>
              <a:t>Договоры могут быть изменены по соглашению сторон, в </a:t>
            </a:r>
            <a:r>
              <a:rPr lang="ru-RU" sz="2000" dirty="0" err="1">
                <a:latin typeface="Times New Roman" panose="02020603050405020304" pitchFamily="18" charset="0"/>
                <a:cs typeface="Times New Roman" panose="02020603050405020304" pitchFamily="18" charset="0"/>
              </a:rPr>
              <a:t>т.ч</a:t>
            </a:r>
            <a:r>
              <a:rPr lang="ru-RU" sz="2000" dirty="0">
                <a:latin typeface="Times New Roman" panose="02020603050405020304" pitchFamily="18" charset="0"/>
                <a:cs typeface="Times New Roman" panose="02020603050405020304" pitchFamily="18" charset="0"/>
              </a:rPr>
              <a:t> в связи с существенным изменением обстоятельств, в соответствии с нормами главы 29 ГК РФ, если иное не предусмотрено </a:t>
            </a:r>
            <a:r>
              <a:rPr lang="ru-RU" sz="2000" dirty="0" err="1">
                <a:latin typeface="Times New Roman" panose="02020603050405020304" pitchFamily="18" charset="0"/>
                <a:cs typeface="Times New Roman" panose="02020603050405020304" pitchFamily="18" charset="0"/>
              </a:rPr>
              <a:t>ПоЗ</a:t>
            </a:r>
            <a:r>
              <a:rPr lang="ru-RU" sz="2000" dirty="0">
                <a:latin typeface="Times New Roman" panose="02020603050405020304" pitchFamily="18" charset="0"/>
                <a:cs typeface="Times New Roman" panose="02020603050405020304" pitchFamily="18" charset="0"/>
              </a:rPr>
              <a:t> и договором.</a:t>
            </a:r>
          </a:p>
          <a:p>
            <a:pPr algn="ctr"/>
            <a:r>
              <a:rPr lang="ru-RU" sz="2000" i="1" dirty="0">
                <a:latin typeface="Times New Roman" panose="02020603050405020304" pitchFamily="18" charset="0"/>
                <a:cs typeface="Times New Roman" panose="02020603050405020304" pitchFamily="18" charset="0"/>
              </a:rPr>
              <a:t>Письмо Минфина от 11.04.2022 № 24-07-08/3098</a:t>
            </a:r>
          </a:p>
          <a:p>
            <a:pPr algn="just"/>
            <a:endParaRPr lang="ru-RU" sz="2000" dirty="0">
              <a:latin typeface="Times New Roman" panose="02020603050405020304" pitchFamily="18" charset="0"/>
              <a:cs typeface="Times New Roman" panose="02020603050405020304" pitchFamily="18" charset="0"/>
            </a:endParaRPr>
          </a:p>
          <a:p>
            <a:pPr algn="just"/>
            <a:r>
              <a:rPr lang="ru-RU" sz="20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4181937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Московского округа от 01.02.2024 N Ф05-32498/2023 по делу N А40-87548/23-121-544.</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786199"/>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Действия заказчика, ненадлежащим образом сформировавшего объект закупки (лот), ограничивают число участников закупки. Действия заказчика при организации закупок не должны входить в противоречие с общими принципами Закона N 223-ФЗ, Закона N 135-ФЗ в части обеспечения потенциальным претендентам гарантий по реализации их права на участие в торгах и развития добросовестной конкуренции.</a:t>
            </a:r>
          </a:p>
          <a:p>
            <a:pPr algn="just"/>
            <a:r>
              <a:rPr lang="ru-RU" sz="1400" dirty="0">
                <a:latin typeface="Times New Roman" panose="02020603050405020304" pitchFamily="18" charset="0"/>
                <a:cs typeface="Times New Roman" panose="02020603050405020304" pitchFamily="18" charset="0"/>
              </a:rPr>
              <a:t>- оказание услуг по уборке помещений на различных объектах, входящих в предмет закупки, функционально и технологически не взаимосвязано между собой, а также может выполняться отдельно друг от друга;</a:t>
            </a:r>
          </a:p>
          <a:p>
            <a:pPr algn="just"/>
            <a:r>
              <a:rPr lang="ru-RU" sz="1400" dirty="0">
                <a:latin typeface="Times New Roman" panose="02020603050405020304" pitchFamily="18" charset="0"/>
                <a:cs typeface="Times New Roman" panose="02020603050405020304" pitchFamily="18" charset="0"/>
              </a:rPr>
              <a:t>- объекты оказания услуг, входящие в предмет конкурса, находятся на значительном удалении друг от друга;</a:t>
            </a:r>
          </a:p>
          <a:p>
            <a:pPr algn="just"/>
            <a:r>
              <a:rPr lang="ru-RU" sz="1400" dirty="0">
                <a:latin typeface="Times New Roman" panose="02020603050405020304" pitchFamily="18" charset="0"/>
                <a:cs typeface="Times New Roman" panose="02020603050405020304" pitchFamily="18" charset="0"/>
              </a:rPr>
              <a:t>- обладая индивидуально-определенными свойствами, каждый объект оказания услуг привлекает к участию в закупочной процедуре специфический круг участников, обладающих определенными производственными, трудовыми, финансовыми и иными ресурсами;</a:t>
            </a:r>
          </a:p>
          <a:p>
            <a:pPr algn="just"/>
            <a:r>
              <a:rPr lang="ru-RU" sz="1400" dirty="0">
                <a:latin typeface="Times New Roman" panose="02020603050405020304" pitchFamily="18" charset="0"/>
                <a:cs typeface="Times New Roman" panose="02020603050405020304" pitchFamily="18" charset="0"/>
              </a:rPr>
              <a:t>- в соответствии с условиями документации работы по предмету закупки необходимо выполнять параллельно в один временной период, что является дополнительным препятствием для участия в проводимой закупке;</a:t>
            </a:r>
          </a:p>
          <a:p>
            <a:pPr algn="just"/>
            <a:r>
              <a:rPr lang="ru-RU" sz="1400" dirty="0">
                <a:latin typeface="Times New Roman" panose="02020603050405020304" pitchFamily="18" charset="0"/>
                <a:cs typeface="Times New Roman" panose="02020603050405020304" pitchFamily="18" charset="0"/>
              </a:rPr>
              <a:t>- заказчиком по аналогичным предметам закупки в отношении объектов, входящих в предмет конкурса, ранее проводились самостоятельные закупочные процедуры;</a:t>
            </a:r>
          </a:p>
          <a:p>
            <a:pPr algn="just"/>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 в связи с объединением заказчиком в один предмет закупки оказания услуг на нескольких объектах заказчика, расположенных на разных адресах и не имеющих взаимосвязи между собой, НМЦД выросла многократно, что привело к увеличению размера обеспечения заявки на участие в конкурсе и обеспечения исполнения договора;</a:t>
            </a:r>
          </a:p>
          <a:p>
            <a:pPr marL="285750" indent="-285750" algn="just">
              <a:buFontTx/>
              <a:buChar char="-"/>
            </a:pPr>
            <a:r>
              <a:rPr lang="ru-RU" sz="1400" dirty="0">
                <a:latin typeface="Times New Roman" panose="02020603050405020304" pitchFamily="18" charset="0"/>
                <a:cs typeface="Times New Roman" panose="02020603050405020304" pitchFamily="18" charset="0"/>
              </a:rPr>
              <a:t>укрупнение лота привело к увеличению объема оказываемых услуг, трудовых и финансовых ресурсов и, как следствие, ограничило возможность участия в конкурсе субъектов малого и среднего предпринимательства, имеющих возможность оказания услуг по уборке помещений по отдельному объекту предмета конкурса, заинтересованных в оказании услуг только на территории одного объекта конкурса, однако в силу укрупнения лота потерявших возможность участия в торгах.</a:t>
            </a:r>
          </a:p>
          <a:p>
            <a:pPr marL="285750" indent="-285750" algn="just">
              <a:buFontTx/>
              <a:buChar char="-"/>
            </a:pPr>
            <a:r>
              <a:rPr lang="ru-RU" sz="1400" b="1" dirty="0">
                <a:latin typeface="Times New Roman" panose="02020603050405020304" pitchFamily="18" charset="0"/>
                <a:cs typeface="Times New Roman" panose="02020603050405020304" pitchFamily="18" charset="0"/>
              </a:rPr>
              <a:t>Однако такие требования (описание потребности) должны полностью соответствовать принципам равноправия, справедливости, отсутствия дискриминации и необоснованных ограничений (п. 2 ч. 1 ст. 3 Закона N 223-ФЗ), а не субъективному усмотрению заказчика.</a:t>
            </a:r>
          </a:p>
        </p:txBody>
      </p:sp>
    </p:spTree>
    <p:extLst>
      <p:ext uri="{BB962C8B-B14F-4D97-AF65-F5344CB8AC3E}">
        <p14:creationId xmlns:p14="http://schemas.microsoft.com/office/powerpoint/2010/main" val="28696808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Девятого арбитражного апелляционного суда от 28.07.2023 N 09АП-37635/2023 по делу N А40-293915/2022.</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139869"/>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Требования заказчика не могут приводить к ограничению числа участников закупок, и, как следствие, к недопущению, ограничению, устранению конкуренции при осуществлении закупок, в частности, в результате укрупнения предмета закупки для ограничения числа участников закупки, в том числе путем необходимости выполнения работ на территории значительного числа субъектов Российской Федерации в один временной интервал.</a:t>
            </a:r>
          </a:p>
          <a:p>
            <a:pPr algn="just"/>
            <a:r>
              <a:rPr lang="ru-RU" sz="1400" dirty="0">
                <a:latin typeface="Times New Roman" panose="02020603050405020304" pitchFamily="18" charset="0"/>
                <a:cs typeface="Times New Roman" panose="02020603050405020304" pitchFamily="18" charset="0"/>
              </a:rPr>
              <a:t>Заказчиком объединено в один лот закупки выполнение работ на станциях, расположенных в различных субъектах Российской Федерации, находящихся на значительном удалении друг от друга (более 1 000 км), что ограничивает количество потенциальных участников, желающих принять участие в закупочной процедуре.</a:t>
            </a:r>
          </a:p>
          <a:p>
            <a:pPr algn="just"/>
            <a:r>
              <a:rPr lang="ru-RU" sz="1400" dirty="0">
                <a:latin typeface="Times New Roman" panose="02020603050405020304" pitchFamily="18" charset="0"/>
                <a:cs typeface="Times New Roman" panose="02020603050405020304" pitchFamily="18" charset="0"/>
              </a:rPr>
              <a:t>-Объединение нескольких районов в один лот исключает возможность участия в торгах организаций, заинтересованных в выполнении договора только в одном административном округе, а также ограничивает доступ к участию в закупке субъектов малого и среднего предпринимательства, поскольку фактически создаются дополнительные требования к участникам о необходимости наличия большего объема технических, кадровых и финансовых ресурсов, приводит к вытеснению малых хозяйствующих субъектов, не способных либо освоить такой крупный лот, либо выполнить требования об обеспечении исполнения заявки, об обеспечении исполнения договора.</a:t>
            </a:r>
          </a:p>
          <a:p>
            <a:pPr algn="just"/>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-Обладая индивидуально-определенными свойствами, каждый объект строительно-монтажных работ привлекает к торгам специфический круг организаций. Объединение в один лот различных участков работ, обладающих разным набором потребительских свойств, неизбежно ведет к отказу от участия в торгах лиц, заинтересованных в выполнении работ на определенном участке в определенном районе 1 области и 2 области, приводит к сокращению числа претендентов, заинтересованных каждый в своем наборе специфических характеристик, и ограничивает конкуренцию.</a:t>
            </a:r>
          </a:p>
          <a:p>
            <a:pPr algn="just"/>
            <a:r>
              <a:rPr lang="ru-RU" sz="1400" b="1" dirty="0">
                <a:latin typeface="Times New Roman" panose="02020603050405020304" pitchFamily="18" charset="0"/>
                <a:cs typeface="Times New Roman" panose="02020603050405020304" pitchFamily="18" charset="0"/>
              </a:rPr>
              <a:t>На основании изложенного, действия заявителя, ненадлежащим образом сформировавшего лот по предмету закупки, нарушают п. 3 ч. 9 ст. 4, п. 1 ч. 10 ст. 4 Закона N 223-ФЗ, что содержит признаки состава административного правонарушения, ответственность за совершение, которого предусмотрена ч. 7 ст. 7.32.3 КоАП.</a:t>
            </a:r>
          </a:p>
        </p:txBody>
      </p:sp>
    </p:spTree>
    <p:extLst>
      <p:ext uri="{BB962C8B-B14F-4D97-AF65-F5344CB8AC3E}">
        <p14:creationId xmlns:p14="http://schemas.microsoft.com/office/powerpoint/2010/main" val="3453952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Северо-Западного округа от 16.02.2024 N Ф07-21712/2023 по делу N А56-3493/2023.</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355312"/>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Предметом настоящей закупки является не поставка материалов, а выполнение работ. Условиями закупочной документации не предусмотрена поставка и самостоятельная передача заказчику строительных материалов, требования к характеристикам которых установлены в Техническом задании, а, следовательно, излишняя детализация используемых товаров может привести к ограничению количества участников.</a:t>
            </a:r>
          </a:p>
          <a:p>
            <a:pPr algn="just"/>
            <a:r>
              <a:rPr lang="ru-RU" sz="1400" dirty="0">
                <a:latin typeface="Times New Roman" panose="02020603050405020304" pitchFamily="18" charset="0"/>
                <a:cs typeface="Times New Roman" panose="02020603050405020304" pitchFamily="18" charset="0"/>
              </a:rPr>
              <a:t>Следуя положениям ч. 6 ст. 3 Закона N 223-ФЗ, заказчик определяет требования к участникам закупки в документации о конкурентной закупке в соответствии с положением о закупке. Не допускается предъявлять к участникам закупки, к закупаемым товарам, работам, услугам, а также к условиям исполнения договора требования и осуществлять оценку и сопоставление заявок на участие в закупке по критериям и в порядке, которые не указаны в документации о закупке.</a:t>
            </a:r>
          </a:p>
          <a:p>
            <a:pPr algn="just"/>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Признаны незаконными действия предприятия (заказчик) при проведении аукциона на выполнение работ по ремонту станции, выразившиеся в неправомерном описании предмета закупки, содержащем избыточные требования в отношении используемых материалов "Клей плиточный", "Затирка", которые не соответствуют предмету и целям закупки.</a:t>
            </a:r>
          </a:p>
          <a:p>
            <a:pPr algn="just"/>
            <a:endParaRPr lang="ru-RU" sz="1400" dirty="0">
              <a:latin typeface="Times New Roman" panose="02020603050405020304" pitchFamily="18" charset="0"/>
              <a:cs typeface="Times New Roman" panose="02020603050405020304" pitchFamily="18" charset="0"/>
            </a:endParaRPr>
          </a:p>
          <a:p>
            <a:pPr algn="just"/>
            <a:r>
              <a:rPr lang="ru-RU" sz="1400" dirty="0">
                <a:latin typeface="Times New Roman" panose="02020603050405020304" pitchFamily="18" charset="0"/>
                <a:cs typeface="Times New Roman" panose="02020603050405020304" pitchFamily="18" charset="0"/>
              </a:rPr>
              <a:t>А именно, установлены избыточные требования в отношении товаров "Клей плиточный" и "Затирка", используемых при выполнении работ, но являющихся расходными материалами, которые не передаются заказчику по результатам проведения работ и не относятся к предмету закупки. Требование о предоставлении конкретных значений характеристик используемых материалов "Клей плиточный" и "Затирка" в составе заявки на участие в закупке является избыточным, не относится к описанию участниками выполняемых работ, а также не соответствует предмету и целям проводимой процедуры закупки.</a:t>
            </a:r>
          </a:p>
          <a:p>
            <a:pPr algn="just"/>
            <a:r>
              <a:rPr lang="ru-RU" sz="1400" b="1" dirty="0">
                <a:latin typeface="Times New Roman" panose="02020603050405020304" pitchFamily="18" charset="0"/>
                <a:cs typeface="Times New Roman" panose="02020603050405020304" pitchFamily="18" charset="0"/>
              </a:rPr>
              <a:t>Фактически в требованиях к товарам описываются, в том числе, характеристики, не относящиеся к самим товарам, а описывающие уже условия эксплуатации, либо относящиеся к испытаниям товаров. При этом предприятие не привело данных об объективной (заведомой) известности всех предъявленных требований (относящихся к результатам испытаний товаров) из государственных стандартов и/или технических условий, товаросопроводительной документации производителя.</a:t>
            </a:r>
          </a:p>
        </p:txBody>
      </p:sp>
    </p:spTree>
    <p:extLst>
      <p:ext uri="{BB962C8B-B14F-4D97-AF65-F5344CB8AC3E}">
        <p14:creationId xmlns:p14="http://schemas.microsoft.com/office/powerpoint/2010/main" val="3037398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Уральского округа от 31.01.2024 N Ф09-8848/23 по делу N </a:t>
            </a:r>
            <a:r>
              <a:rPr lang="ru-RU" sz="2800" u="sng" dirty="0">
                <a:latin typeface="Times New Roman" panose="02020603050405020304" pitchFamily="18" charset="0"/>
                <a:cs typeface="Times New Roman" panose="02020603050405020304" pitchFamily="18" charset="0"/>
              </a:rPr>
              <a:t>А76-11093/2023</a:t>
            </a:r>
            <a:r>
              <a:rPr lang="ru-RU" sz="2800" dirty="0">
                <a:latin typeface="Times New Roman" panose="02020603050405020304" pitchFamily="18" charset="0"/>
                <a:cs typeface="Times New Roman" panose="02020603050405020304" pitchFamily="18" charset="0"/>
              </a:rPr>
              <a:t>.</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4832092"/>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Срок окончания даты подачи заявок на аукцион, попадающий в нерабочие (праздничные) дни не обеспечивает гарантированный законом разумный и достаточный период времени для подачи заявки на участие в открытом (публичном) аукционе, в связи с чем, указанные действия очевидно приводят или могут привести к недопущению, ограничению или устранению конкуренции при проведении торгов. Положения Гражданского Кодекса РФ о выпадении окончания срока в нерабочий день, распространяются на все правоотношения, вне зависимости от наличия специального на то указания в постановлении Правительства РФ от 27.08.2012 N 860 и в Положении о закупках заказчика.</a:t>
            </a:r>
          </a:p>
          <a:p>
            <a:pPr algn="just"/>
            <a:r>
              <a:rPr lang="ru-RU" sz="1400" dirty="0">
                <a:latin typeface="Times New Roman" panose="02020603050405020304" pitchFamily="18" charset="0"/>
                <a:cs typeface="Times New Roman" panose="02020603050405020304" pitchFamily="18" charset="0"/>
              </a:rPr>
              <a:t>Согласно статье 191 ГК РФ течение срока, определенного периодом времени, начинается на следующий день после календарной даты или наступления события, которым определено его начало.</a:t>
            </a:r>
          </a:p>
          <a:p>
            <a:pPr algn="just"/>
            <a:r>
              <a:rPr lang="ru-RU" sz="1400" dirty="0">
                <a:latin typeface="Times New Roman" panose="02020603050405020304" pitchFamily="18" charset="0"/>
                <a:cs typeface="Times New Roman" panose="02020603050405020304" pitchFamily="18" charset="0"/>
              </a:rPr>
              <a:t>Согласно ст. 193 ГК РФ, если последний день срока приходится на нерабочий день, днем окончания срока считается ближайший следующий за ним день.</a:t>
            </a:r>
          </a:p>
          <a:p>
            <a:pPr algn="just"/>
            <a:r>
              <a:rPr lang="ru-RU" sz="1400" dirty="0">
                <a:latin typeface="Times New Roman" panose="02020603050405020304" pitchFamily="18" charset="0"/>
                <a:cs typeface="Times New Roman" panose="02020603050405020304" pitchFamily="18" charset="0"/>
              </a:rPr>
              <a:t>Ст. 194 ГК РФ предусмотрено, что, если срок установлен для совершения какого-либо действия, оно может быть выполнено до двадцати четырех часов последнего дня срока. Однако если это действие должно быть совершено в организации, то срок истекает в тот час, когда в этой организации по установленным правилам прекращаются соответствующие операции. Письменные заявления и извещения, сданные в организацию связи до двадцати четырех часов последнего дня срока, считаются сделанными в </a:t>
            </a:r>
            <a:r>
              <a:rPr lang="ru-RU" sz="1400" dirty="0" err="1">
                <a:latin typeface="Times New Roman" panose="02020603050405020304" pitchFamily="18" charset="0"/>
                <a:cs typeface="Times New Roman" panose="02020603050405020304" pitchFamily="18" charset="0"/>
              </a:rPr>
              <a:t>срок.Следуя</a:t>
            </a:r>
            <a:r>
              <a:rPr lang="ru-RU" sz="1400" dirty="0">
                <a:latin typeface="Times New Roman" panose="02020603050405020304" pitchFamily="18" charset="0"/>
                <a:cs typeface="Times New Roman" panose="02020603050405020304" pitchFamily="18" charset="0"/>
              </a:rPr>
              <a:t> положениям ч. 6 ст. 3 Закона N 223-ФЗ, заказчик определяет требования к участникам закупки в документации о конкурентной закупке в соответствии с положением о закупке. Не допускается предъявлять к участникам закупки, к закупаемым товарам, работам, услугам, а также к условиям исполнения договора требования и осуществлять оценку и сопоставление заявок на участие в закупке по критериям и в порядке, которые не указаны в документации о закупке.</a:t>
            </a:r>
          </a:p>
          <a:p>
            <a:pPr algn="just"/>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74061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9D13D8-A616-4302-808E-34499F640836}"/>
              </a:ext>
            </a:extLst>
          </p:cNvPr>
          <p:cNvSpPr/>
          <p:nvPr/>
        </p:nvSpPr>
        <p:spPr>
          <a:xfrm>
            <a:off x="0" y="6048375"/>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a:p>
        </p:txBody>
      </p:sp>
      <p:sp>
        <p:nvSpPr>
          <p:cNvPr id="3" name="Прямоугольник 2">
            <a:extLst>
              <a:ext uri="{FF2B5EF4-FFF2-40B4-BE49-F238E27FC236}">
                <a16:creationId xmlns:a16="http://schemas.microsoft.com/office/drawing/2014/main" id="{E747AB89-F208-4F9D-AAA6-A83651A1C478}"/>
              </a:ext>
            </a:extLst>
          </p:cNvPr>
          <p:cNvSpPr/>
          <p:nvPr/>
        </p:nvSpPr>
        <p:spPr>
          <a:xfrm>
            <a:off x="0" y="0"/>
            <a:ext cx="12192000" cy="809625"/>
          </a:xfrm>
          <a:prstGeom prst="rect">
            <a:avLst/>
          </a:prstGeom>
          <a:solidFill>
            <a:srgbClr val="007E8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800" dirty="0">
                <a:latin typeface="Times New Roman" panose="02020603050405020304" pitchFamily="18" charset="0"/>
                <a:cs typeface="Times New Roman" panose="02020603050405020304" pitchFamily="18" charset="0"/>
              </a:rPr>
              <a:t>Постановление Арбитражного суда Волго-Вятского округа от 01.02.2024 N Ф01-9108/2023 по делу N А82-6497/2022.</a:t>
            </a:r>
          </a:p>
        </p:txBody>
      </p:sp>
      <p:sp>
        <p:nvSpPr>
          <p:cNvPr id="7" name="Стрелка: пятиугольник 11">
            <a:extLst>
              <a:ext uri="{FF2B5EF4-FFF2-40B4-BE49-F238E27FC236}">
                <a16:creationId xmlns:a16="http://schemas.microsoft.com/office/drawing/2014/main" id="{23477E26-FDA4-4967-9E7C-0D2424781D3B}"/>
              </a:ext>
            </a:extLst>
          </p:cNvPr>
          <p:cNvSpPr/>
          <p:nvPr/>
        </p:nvSpPr>
        <p:spPr>
          <a:xfrm>
            <a:off x="0" y="3167722"/>
            <a:ext cx="408860" cy="232249"/>
          </a:xfrm>
          <a:prstGeom prst="homePlate">
            <a:avLst/>
          </a:prstGeom>
          <a:solidFill>
            <a:srgbClr val="007E88"/>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9" name="Рисунок 8">
            <a:extLst>
              <a:ext uri="{FF2B5EF4-FFF2-40B4-BE49-F238E27FC236}">
                <a16:creationId xmlns:a16="http://schemas.microsoft.com/office/drawing/2014/main" id="{CAF312AA-0E0B-4F70-888B-1F62EFC3E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6492" y="6065171"/>
            <a:ext cx="1973262" cy="80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Овал 9"/>
          <p:cNvSpPr/>
          <p:nvPr/>
        </p:nvSpPr>
        <p:spPr>
          <a:xfrm>
            <a:off x="11380304" y="6261652"/>
            <a:ext cx="605620" cy="47668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latin typeface="Times New Roman" panose="02020603050405020304" pitchFamily="18" charset="0"/>
                <a:cs typeface="Times New Roman" panose="02020603050405020304" pitchFamily="18" charset="0"/>
              </a:rPr>
              <a:t>18</a:t>
            </a:r>
          </a:p>
        </p:txBody>
      </p:sp>
      <p:sp>
        <p:nvSpPr>
          <p:cNvPr id="6" name="Прямоугольник 5"/>
          <p:cNvSpPr/>
          <p:nvPr/>
        </p:nvSpPr>
        <p:spPr>
          <a:xfrm>
            <a:off x="61547" y="809626"/>
            <a:ext cx="11924378" cy="1200329"/>
          </a:xfrm>
          <a:prstGeom prst="rect">
            <a:avLst/>
          </a:prstGeom>
        </p:spPr>
        <p:txBody>
          <a:bodyPr wrap="square">
            <a:spAutoFit/>
          </a:bodyPr>
          <a:lstStyle/>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pPr marL="285750" indent="-285750">
              <a:buFont typeface="Arial" panose="020B0604020202020204" pitchFamily="34" charset="0"/>
              <a:buChar char="•"/>
            </a:pPr>
            <a:endParaRPr lang="ru-RU" dirty="0"/>
          </a:p>
          <a:p>
            <a:endParaRPr lang="ru-RU" dirty="0"/>
          </a:p>
        </p:txBody>
      </p:sp>
      <p:sp>
        <p:nvSpPr>
          <p:cNvPr id="4" name="Прямоугольник 3"/>
          <p:cNvSpPr/>
          <p:nvPr/>
        </p:nvSpPr>
        <p:spPr>
          <a:xfrm>
            <a:off x="470407" y="914400"/>
            <a:ext cx="11302494" cy="5016758"/>
          </a:xfrm>
          <a:prstGeom prst="rect">
            <a:avLst/>
          </a:prstGeom>
        </p:spPr>
        <p:txBody>
          <a:bodyPr wrap="square">
            <a:spAutoFit/>
          </a:bodyPr>
          <a:lstStyle/>
          <a:p>
            <a:pPr algn="just"/>
            <a:r>
              <a:rPr lang="ru-RU" b="1" dirty="0">
                <a:latin typeface="Times New Roman" panose="02020603050405020304" pitchFamily="18" charset="0"/>
                <a:cs typeface="Times New Roman" panose="02020603050405020304" pitchFamily="18" charset="0"/>
              </a:rPr>
              <a:t>Применение при оценке заявок вычета НДС из ценовых предложений участников закупки, являющихся плательщиками данного налога, либо изначальное сравнение ценовых предложений участников закупки без учета НДС, может привести к созданию данным участникам преимущественных условий по сравнению с участниками, применяющими упрощенную систему налогообложения, то есть к созданию неравных условий и, соответственно, ограничению конкуренции, что противоречит п. 2 ч. 1, ч. 6 ст. 3 Закона N 223-ФЗ.</a:t>
            </a:r>
          </a:p>
          <a:p>
            <a:pPr algn="just"/>
            <a:r>
              <a:rPr lang="ru-RU" b="1" dirty="0">
                <a:latin typeface="Times New Roman" panose="02020603050405020304" pitchFamily="18" charset="0"/>
                <a:cs typeface="Times New Roman" panose="02020603050405020304" pitchFamily="18" charset="0"/>
              </a:rPr>
              <a:t> поставка производственной металлической мебели.</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В документации заказчика приведены различные сведения о начальной максимальной цене договора с НДС и без НДС, и разные формулы подсчета баллов участника.</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При определении в документации о закупке начальной (максимальной) цены договора заказчик должен установить одно значение такой цены для всех участников закупки (независимо от применяемой ими системы налогообложения), указав при этом содержит или нет установленная цена НДС.</a:t>
            </a:r>
          </a:p>
          <a:p>
            <a:pPr algn="just"/>
            <a:endParaRPr lang="ru-RU" dirty="0">
              <a:latin typeface="Times New Roman" panose="02020603050405020304" pitchFamily="18" charset="0"/>
              <a:cs typeface="Times New Roman" panose="02020603050405020304" pitchFamily="18" charset="0"/>
            </a:endParaRPr>
          </a:p>
          <a:p>
            <a:pPr algn="just"/>
            <a:r>
              <a:rPr lang="ru-RU" dirty="0">
                <a:latin typeface="Times New Roman" panose="02020603050405020304" pitchFamily="18" charset="0"/>
                <a:cs typeface="Times New Roman" panose="02020603050405020304" pitchFamily="18" charset="0"/>
              </a:rPr>
              <a:t>Возможность установления разных значений цены для участников закупки (в зависимости от применяемой ими системы налогообложения) также не следует из положений ч. 10 ст. 4 Закона N 223-ФЗ.</a:t>
            </a:r>
            <a:endParaRPr lang="ru-RU" sz="1400" dirty="0">
              <a:latin typeface="Times New Roman" panose="02020603050405020304" pitchFamily="18" charset="0"/>
              <a:cs typeface="Times New Roman" panose="02020603050405020304" pitchFamily="18" charset="0"/>
            </a:endParaRPr>
          </a:p>
          <a:p>
            <a:pPr algn="just"/>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427727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1660</TotalTime>
  <Words>4159</Words>
  <Application>Microsoft Office PowerPoint</Application>
  <PresentationFormat>Широкоэкранный</PresentationFormat>
  <Paragraphs>232</Paragraphs>
  <Slides>26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Arial</vt:lpstr>
      <vt:lpstr>Calibri</vt:lpstr>
      <vt:lpstr>Calibri Light</vt:lpstr>
      <vt:lpstr>Times New Roman</vt:lpstr>
      <vt:lpstr>Тема Office</vt:lpstr>
      <vt:lpstr>  Типичные нарушения заказчиков. Актуальная административная и судебная практика ФАС России по Закону 223-ФЗ. Административная ответственность в корпоративных закупках.</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Вопросы по порядку применения законодательства Российской Федерации о контрактной системе               в сфере закупок</dc:title>
  <dc:creator>Гуров Кирилл Олегович</dc:creator>
  <cp:lastModifiedBy>User</cp:lastModifiedBy>
  <cp:revision>80</cp:revision>
  <dcterms:created xsi:type="dcterms:W3CDTF">2023-02-22T09:38:33Z</dcterms:created>
  <dcterms:modified xsi:type="dcterms:W3CDTF">2024-10-31T11:11:28Z</dcterms:modified>
</cp:coreProperties>
</file>