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2"/>
  </p:notesMasterIdLst>
  <p:sldIdLst>
    <p:sldId id="364" r:id="rId2"/>
    <p:sldId id="1072" r:id="rId3"/>
    <p:sldId id="771" r:id="rId4"/>
    <p:sldId id="710" r:id="rId5"/>
    <p:sldId id="773" r:id="rId6"/>
    <p:sldId id="798" r:id="rId7"/>
    <p:sldId id="1001" r:id="rId8"/>
    <p:sldId id="1002" r:id="rId9"/>
    <p:sldId id="973" r:id="rId10"/>
    <p:sldId id="1161" r:id="rId11"/>
    <p:sldId id="8003" r:id="rId12"/>
    <p:sldId id="8004" r:id="rId13"/>
    <p:sldId id="8707" r:id="rId14"/>
    <p:sldId id="8708" r:id="rId15"/>
    <p:sldId id="8706" r:id="rId16"/>
    <p:sldId id="6359" r:id="rId17"/>
    <p:sldId id="1166" r:id="rId18"/>
    <p:sldId id="1582" r:id="rId19"/>
    <p:sldId id="1003" r:id="rId20"/>
    <p:sldId id="933" r:id="rId21"/>
    <p:sldId id="934" r:id="rId22"/>
    <p:sldId id="935" r:id="rId23"/>
    <p:sldId id="936" r:id="rId24"/>
    <p:sldId id="937" r:id="rId25"/>
    <p:sldId id="7530" r:id="rId26"/>
    <p:sldId id="1162" r:id="rId27"/>
    <p:sldId id="8700" r:id="rId28"/>
    <p:sldId id="1163" r:id="rId29"/>
    <p:sldId id="8703" r:id="rId30"/>
    <p:sldId id="8704" r:id="rId31"/>
    <p:sldId id="1583" r:id="rId32"/>
    <p:sldId id="1078" r:id="rId33"/>
    <p:sldId id="1079" r:id="rId34"/>
    <p:sldId id="1554" r:id="rId35"/>
    <p:sldId id="1167" r:id="rId36"/>
    <p:sldId id="1164" r:id="rId37"/>
    <p:sldId id="1165" r:id="rId38"/>
    <p:sldId id="1168" r:id="rId39"/>
    <p:sldId id="1169" r:id="rId40"/>
    <p:sldId id="1170" r:id="rId41"/>
    <p:sldId id="1171" r:id="rId42"/>
    <p:sldId id="1172" r:id="rId43"/>
    <p:sldId id="1173" r:id="rId44"/>
    <p:sldId id="1044" r:id="rId45"/>
    <p:sldId id="1096" r:id="rId46"/>
    <p:sldId id="1098" r:id="rId47"/>
    <p:sldId id="1099" r:id="rId48"/>
    <p:sldId id="1101" r:id="rId49"/>
    <p:sldId id="1102" r:id="rId50"/>
    <p:sldId id="1104" r:id="rId51"/>
    <p:sldId id="1031" r:id="rId52"/>
    <p:sldId id="1055" r:id="rId53"/>
    <p:sldId id="1056" r:id="rId54"/>
    <p:sldId id="1057" r:id="rId55"/>
    <p:sldId id="1050" r:id="rId56"/>
    <p:sldId id="1026" r:id="rId57"/>
    <p:sldId id="975" r:id="rId58"/>
    <p:sldId id="976" r:id="rId59"/>
    <p:sldId id="977" r:id="rId60"/>
    <p:sldId id="1577" r:id="rId61"/>
    <p:sldId id="1555" r:id="rId62"/>
    <p:sldId id="1556" r:id="rId63"/>
    <p:sldId id="1557" r:id="rId64"/>
    <p:sldId id="1558" r:id="rId65"/>
    <p:sldId id="1559" r:id="rId66"/>
    <p:sldId id="1578" r:id="rId67"/>
    <p:sldId id="1579" r:id="rId68"/>
    <p:sldId id="1580" r:id="rId69"/>
    <p:sldId id="1560" r:id="rId70"/>
    <p:sldId id="1561" r:id="rId71"/>
    <p:sldId id="1562" r:id="rId72"/>
    <p:sldId id="1563" r:id="rId73"/>
    <p:sldId id="1564" r:id="rId74"/>
    <p:sldId id="1565" r:id="rId75"/>
    <p:sldId id="1566" r:id="rId76"/>
    <p:sldId id="1567" r:id="rId77"/>
    <p:sldId id="1568" r:id="rId78"/>
    <p:sldId id="1569" r:id="rId79"/>
    <p:sldId id="1011" r:id="rId80"/>
    <p:sldId id="1581" r:id="rId81"/>
  </p:sldIdLst>
  <p:sldSz cx="12192000" cy="6858000"/>
  <p:notesSz cx="6797675" cy="9872663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092" userDrawn="1">
          <p15:clr>
            <a:srgbClr val="A4A3A4"/>
          </p15:clr>
        </p15:guide>
        <p15:guide id="2" pos="2275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Строганова Д.А." initials="СД" lastIdx="0" clrIdx="0">
    <p:extLst>
      <p:ext uri="{19B8F6BF-5375-455C-9EA6-DF929625EA0E}">
        <p15:presenceInfo xmlns:p15="http://schemas.microsoft.com/office/powerpoint/2012/main" userId="S-1-5-21-1946519835-3947329076-1904122579-214678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E88"/>
    <a:srgbClr val="FFFFFF"/>
    <a:srgbClr val="D29F21"/>
    <a:srgbClr val="9BF8FF"/>
    <a:srgbClr val="B0D7DA"/>
    <a:srgbClr val="E0EFF1"/>
    <a:srgbClr val="404040"/>
    <a:srgbClr val="818181"/>
    <a:srgbClr val="231F2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Средний стиль 2 — акцент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4995" autoAdjust="0"/>
    <p:restoredTop sz="92157" autoAdjust="0"/>
  </p:normalViewPr>
  <p:slideViewPr>
    <p:cSldViewPr snapToGrid="0" showGuides="1">
      <p:cViewPr varScale="1">
        <p:scale>
          <a:sx n="59" d="100"/>
          <a:sy n="59" d="100"/>
        </p:scale>
        <p:origin x="964" y="56"/>
      </p:cViewPr>
      <p:guideLst>
        <p:guide orient="horz" pos="2092"/>
        <p:guide pos="227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viewProps" Target="view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commentAuthors" Target="commentAuthor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tableStyles" Target="tableStyles.xml"/><Relationship Id="rId61" Type="http://schemas.openxmlformats.org/officeDocument/2006/relationships/slide" Target="slides/slide60.xml"/><Relationship Id="rId82" Type="http://schemas.openxmlformats.org/officeDocument/2006/relationships/notesMaster" Target="notesMasters/notes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0B81096-4AD1-4A8B-8758-624A9CD2571F}" type="doc">
      <dgm:prSet loTypeId="urn:microsoft.com/office/officeart/2005/8/layout/h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ru-RU"/>
        </a:p>
      </dgm:t>
    </dgm:pt>
    <dgm:pt modelId="{FDE2D024-A2A4-42FD-9477-AD531602C32E}">
      <dgm:prSet custT="1"/>
      <dgm:spPr/>
      <dgm:t>
        <a:bodyPr/>
        <a:lstStyle/>
        <a:p>
          <a:pPr rtl="0"/>
          <a:r>
            <a:rPr lang="ru-RU" sz="1800" dirty="0"/>
            <a:t>Закон 44-ФЗ</a:t>
          </a:r>
        </a:p>
      </dgm:t>
    </dgm:pt>
    <dgm:pt modelId="{B226FFF6-734D-44A8-B336-D47DC96D9CAA}" type="parTrans" cxnId="{186DEE9A-B053-4ECB-87A3-997CAFCF6357}">
      <dgm:prSet/>
      <dgm:spPr/>
      <dgm:t>
        <a:bodyPr/>
        <a:lstStyle/>
        <a:p>
          <a:endParaRPr lang="ru-RU" sz="1800"/>
        </a:p>
      </dgm:t>
    </dgm:pt>
    <dgm:pt modelId="{94F33B29-4290-4D65-8782-47AB0DEFEAB6}" type="sibTrans" cxnId="{186DEE9A-B053-4ECB-87A3-997CAFCF6357}">
      <dgm:prSet/>
      <dgm:spPr/>
      <dgm:t>
        <a:bodyPr/>
        <a:lstStyle/>
        <a:p>
          <a:endParaRPr lang="ru-RU" sz="1800"/>
        </a:p>
      </dgm:t>
    </dgm:pt>
    <dgm:pt modelId="{71B2F3BD-8891-43E0-9D1F-A9FBC2615011}">
      <dgm:prSet custT="1"/>
      <dgm:spPr/>
      <dgm:t>
        <a:bodyPr/>
        <a:lstStyle/>
        <a:p>
          <a:pPr rtl="0"/>
          <a:r>
            <a:rPr lang="ru-RU" sz="1800" b="0" dirty="0"/>
            <a:t>Статья 107. Ответственность за нарушение законодательства Российской Федерации и иных нормативных правовых актов о контрактной системе в сфере закупок</a:t>
          </a:r>
        </a:p>
      </dgm:t>
    </dgm:pt>
    <dgm:pt modelId="{95416F0F-A1A3-46A8-B854-E8BDD03B4A5B}" type="parTrans" cxnId="{5C042094-A404-4ABE-9877-4CD3AF78580C}">
      <dgm:prSet/>
      <dgm:spPr/>
      <dgm:t>
        <a:bodyPr/>
        <a:lstStyle/>
        <a:p>
          <a:endParaRPr lang="ru-RU" sz="1800"/>
        </a:p>
      </dgm:t>
    </dgm:pt>
    <dgm:pt modelId="{75DA5B7C-BDC4-4B46-88AC-88FA8FEB349C}" type="sibTrans" cxnId="{5C042094-A404-4ABE-9877-4CD3AF78580C}">
      <dgm:prSet/>
      <dgm:spPr/>
      <dgm:t>
        <a:bodyPr/>
        <a:lstStyle/>
        <a:p>
          <a:endParaRPr lang="ru-RU" sz="1800"/>
        </a:p>
      </dgm:t>
    </dgm:pt>
    <dgm:pt modelId="{D7C5E14E-E751-4852-A035-EC2D71339EBA}">
      <dgm:prSet custT="1"/>
      <dgm:spPr/>
      <dgm:t>
        <a:bodyPr/>
        <a:lstStyle/>
        <a:p>
          <a:pPr rtl="0"/>
          <a:r>
            <a:rPr lang="ru-RU" sz="1800" dirty="0"/>
            <a:t>Закон 223-ФЗ</a:t>
          </a:r>
        </a:p>
      </dgm:t>
    </dgm:pt>
    <dgm:pt modelId="{A6085F7B-84B1-49DA-9B95-D46775E561E4}" type="parTrans" cxnId="{8D614238-FBC0-40A6-9BCD-E4A05EA11020}">
      <dgm:prSet/>
      <dgm:spPr/>
      <dgm:t>
        <a:bodyPr/>
        <a:lstStyle/>
        <a:p>
          <a:endParaRPr lang="ru-RU" sz="1800"/>
        </a:p>
      </dgm:t>
    </dgm:pt>
    <dgm:pt modelId="{991FE26A-4A28-4789-9AC2-4616D62667A0}" type="sibTrans" cxnId="{8D614238-FBC0-40A6-9BCD-E4A05EA11020}">
      <dgm:prSet/>
      <dgm:spPr/>
      <dgm:t>
        <a:bodyPr/>
        <a:lstStyle/>
        <a:p>
          <a:endParaRPr lang="ru-RU" sz="1800"/>
        </a:p>
      </dgm:t>
    </dgm:pt>
    <dgm:pt modelId="{31D30E84-9A67-4D76-BF40-5D26C84A21C3}">
      <dgm:prSet custT="1"/>
      <dgm:spPr/>
      <dgm:t>
        <a:bodyPr/>
        <a:lstStyle/>
        <a:p>
          <a:pPr rtl="0"/>
          <a:r>
            <a:rPr lang="ru-RU" sz="1800" b="0" dirty="0"/>
            <a:t>Статья 7. Ответственность за нарушение требований настоящего Федерального закона и иных принятых в соответствии с ним нормативных правовых актов Российской Федерации</a:t>
          </a:r>
        </a:p>
      </dgm:t>
    </dgm:pt>
    <dgm:pt modelId="{2ED17ADB-3496-4AFC-A0DF-4321D89029A8}" type="parTrans" cxnId="{D00F8FD6-37BB-49B0-A580-9180C079A586}">
      <dgm:prSet/>
      <dgm:spPr/>
      <dgm:t>
        <a:bodyPr/>
        <a:lstStyle/>
        <a:p>
          <a:endParaRPr lang="ru-RU" sz="1800"/>
        </a:p>
      </dgm:t>
    </dgm:pt>
    <dgm:pt modelId="{8E3E075F-5DF9-4008-8787-2A6F1C51D8F9}" type="sibTrans" cxnId="{D00F8FD6-37BB-49B0-A580-9180C079A586}">
      <dgm:prSet/>
      <dgm:spPr/>
      <dgm:t>
        <a:bodyPr/>
        <a:lstStyle/>
        <a:p>
          <a:endParaRPr lang="ru-RU" sz="1800"/>
        </a:p>
      </dgm:t>
    </dgm:pt>
    <dgm:pt modelId="{09B4B569-1F8C-441E-8C5B-7C46514192B0}">
      <dgm:prSet custT="1"/>
      <dgm:spPr/>
      <dgm:t>
        <a:bodyPr/>
        <a:lstStyle/>
        <a:p>
          <a:pPr rtl="0"/>
          <a:r>
            <a:rPr lang="ru-RU" sz="1800" b="0" dirty="0"/>
            <a:t>Дисциплинарная</a:t>
          </a:r>
        </a:p>
      </dgm:t>
    </dgm:pt>
    <dgm:pt modelId="{A0D0929F-155F-41F4-B350-C3FB6D4EA842}" type="parTrans" cxnId="{E89BE815-94AE-41D8-AEB5-1D835710CAF3}">
      <dgm:prSet/>
      <dgm:spPr/>
      <dgm:t>
        <a:bodyPr/>
        <a:lstStyle/>
        <a:p>
          <a:endParaRPr lang="ru-RU"/>
        </a:p>
      </dgm:t>
    </dgm:pt>
    <dgm:pt modelId="{F87D872D-88AE-4498-8437-72F8EE1E2A67}" type="sibTrans" cxnId="{E89BE815-94AE-41D8-AEB5-1D835710CAF3}">
      <dgm:prSet/>
      <dgm:spPr/>
      <dgm:t>
        <a:bodyPr/>
        <a:lstStyle/>
        <a:p>
          <a:endParaRPr lang="ru-RU"/>
        </a:p>
      </dgm:t>
    </dgm:pt>
    <dgm:pt modelId="{520E85B1-9825-4BC6-94A8-191A89B8A256}">
      <dgm:prSet custT="1"/>
      <dgm:spPr/>
      <dgm:t>
        <a:bodyPr/>
        <a:lstStyle/>
        <a:p>
          <a:pPr rtl="0"/>
          <a:r>
            <a:rPr lang="ru-RU" sz="1800" b="0" dirty="0"/>
            <a:t>Уголовная </a:t>
          </a:r>
        </a:p>
      </dgm:t>
    </dgm:pt>
    <dgm:pt modelId="{C743B140-9B96-4DFB-B0F8-B857B1714B5B}" type="parTrans" cxnId="{CAEC61DE-5FF0-4131-9918-26339A85BB20}">
      <dgm:prSet/>
      <dgm:spPr/>
      <dgm:t>
        <a:bodyPr/>
        <a:lstStyle/>
        <a:p>
          <a:endParaRPr lang="ru-RU"/>
        </a:p>
      </dgm:t>
    </dgm:pt>
    <dgm:pt modelId="{1F30E27D-9DDB-48EA-81E0-4A8AE8386534}" type="sibTrans" cxnId="{CAEC61DE-5FF0-4131-9918-26339A85BB20}">
      <dgm:prSet/>
      <dgm:spPr/>
      <dgm:t>
        <a:bodyPr/>
        <a:lstStyle/>
        <a:p>
          <a:endParaRPr lang="ru-RU"/>
        </a:p>
      </dgm:t>
    </dgm:pt>
    <dgm:pt modelId="{06A0964C-F1DC-4A07-A3CE-700A5961B01C}">
      <dgm:prSet custT="1"/>
      <dgm:spPr/>
      <dgm:t>
        <a:bodyPr/>
        <a:lstStyle/>
        <a:p>
          <a:pPr rtl="0"/>
          <a:r>
            <a:rPr lang="ru-RU" sz="1800" b="0" dirty="0"/>
            <a:t>Гражданско-правовая</a:t>
          </a:r>
        </a:p>
      </dgm:t>
    </dgm:pt>
    <dgm:pt modelId="{1E5C8598-3F50-464A-818A-6F10090C2341}" type="parTrans" cxnId="{32D4068E-3BE6-4407-A2EB-2DCCA15B05F9}">
      <dgm:prSet/>
      <dgm:spPr/>
      <dgm:t>
        <a:bodyPr/>
        <a:lstStyle/>
        <a:p>
          <a:endParaRPr lang="ru-RU"/>
        </a:p>
      </dgm:t>
    </dgm:pt>
    <dgm:pt modelId="{DD0E360A-624D-43B8-898A-81B726008AD0}" type="sibTrans" cxnId="{32D4068E-3BE6-4407-A2EB-2DCCA15B05F9}">
      <dgm:prSet/>
      <dgm:spPr/>
      <dgm:t>
        <a:bodyPr/>
        <a:lstStyle/>
        <a:p>
          <a:endParaRPr lang="ru-RU"/>
        </a:p>
      </dgm:t>
    </dgm:pt>
    <dgm:pt modelId="{DAF1CE3D-B836-47C5-BC29-00AD4EE902C5}">
      <dgm:prSet custT="1"/>
      <dgm:spPr/>
      <dgm:t>
        <a:bodyPr/>
        <a:lstStyle/>
        <a:p>
          <a:pPr rtl="0"/>
          <a:r>
            <a:rPr lang="ru-RU" sz="1800" b="0" dirty="0"/>
            <a:t>Административная </a:t>
          </a:r>
        </a:p>
      </dgm:t>
    </dgm:pt>
    <dgm:pt modelId="{C549E45A-2ED8-4DDD-BB8F-85ABE670C3B8}" type="parTrans" cxnId="{0D998BF7-C48F-4BFE-AE7A-E68D3D8BA1E5}">
      <dgm:prSet/>
      <dgm:spPr/>
      <dgm:t>
        <a:bodyPr/>
        <a:lstStyle/>
        <a:p>
          <a:endParaRPr lang="ru-RU"/>
        </a:p>
      </dgm:t>
    </dgm:pt>
    <dgm:pt modelId="{2A701480-087C-4D17-9E4D-FC516CA04847}" type="sibTrans" cxnId="{0D998BF7-C48F-4BFE-AE7A-E68D3D8BA1E5}">
      <dgm:prSet/>
      <dgm:spPr/>
      <dgm:t>
        <a:bodyPr/>
        <a:lstStyle/>
        <a:p>
          <a:endParaRPr lang="ru-RU"/>
        </a:p>
      </dgm:t>
    </dgm:pt>
    <dgm:pt modelId="{BEA90F45-887F-4A8E-846A-995742D16576}">
      <dgm:prSet custT="1"/>
      <dgm:spPr/>
      <dgm:t>
        <a:bodyPr/>
        <a:lstStyle/>
        <a:p>
          <a:pPr rtl="0"/>
          <a:r>
            <a:rPr lang="ru-RU" sz="1800" b="0" dirty="0"/>
            <a:t>Ответственность по законодательству Российской Федерации</a:t>
          </a:r>
        </a:p>
      </dgm:t>
    </dgm:pt>
    <dgm:pt modelId="{895D665A-2DF1-4EC6-97D7-0FB52398542C}" type="parTrans" cxnId="{41043ED7-A839-411F-AE1A-A636DECA417D}">
      <dgm:prSet/>
      <dgm:spPr/>
      <dgm:t>
        <a:bodyPr/>
        <a:lstStyle/>
        <a:p>
          <a:endParaRPr lang="ru-RU"/>
        </a:p>
      </dgm:t>
    </dgm:pt>
    <dgm:pt modelId="{299BB6D1-63C2-400D-8423-09058CE1944B}" type="sibTrans" cxnId="{41043ED7-A839-411F-AE1A-A636DECA417D}">
      <dgm:prSet/>
      <dgm:spPr/>
      <dgm:t>
        <a:bodyPr/>
        <a:lstStyle/>
        <a:p>
          <a:endParaRPr lang="ru-RU"/>
        </a:p>
      </dgm:t>
    </dgm:pt>
    <dgm:pt modelId="{FEB0DF2D-9399-4A02-A1E7-699F83F4468A}" type="pres">
      <dgm:prSet presAssocID="{30B81096-4AD1-4A8B-8758-624A9CD2571F}" presName="Name0" presStyleCnt="0">
        <dgm:presLayoutVars>
          <dgm:dir/>
          <dgm:animLvl val="lvl"/>
          <dgm:resizeHandles val="exact"/>
        </dgm:presLayoutVars>
      </dgm:prSet>
      <dgm:spPr/>
    </dgm:pt>
    <dgm:pt modelId="{4DD79B8A-2A71-4EE1-BB9A-18EF82D5E5D1}" type="pres">
      <dgm:prSet presAssocID="{FDE2D024-A2A4-42FD-9477-AD531602C32E}" presName="composite" presStyleCnt="0"/>
      <dgm:spPr/>
    </dgm:pt>
    <dgm:pt modelId="{0A1314DC-4DC7-4E6D-B78F-E216978CC976}" type="pres">
      <dgm:prSet presAssocID="{FDE2D024-A2A4-42FD-9477-AD531602C32E}" presName="parTx" presStyleLbl="alignNode1" presStyleIdx="0" presStyleCnt="2" custScaleX="99463" custScaleY="137088">
        <dgm:presLayoutVars>
          <dgm:chMax val="0"/>
          <dgm:chPref val="0"/>
          <dgm:bulletEnabled val="1"/>
        </dgm:presLayoutVars>
      </dgm:prSet>
      <dgm:spPr/>
    </dgm:pt>
    <dgm:pt modelId="{BB8B7422-8DE8-47A8-BF9E-D423FB427D43}" type="pres">
      <dgm:prSet presAssocID="{FDE2D024-A2A4-42FD-9477-AD531602C32E}" presName="desTx" presStyleLbl="alignAccFollowNode1" presStyleIdx="0" presStyleCnt="2">
        <dgm:presLayoutVars>
          <dgm:bulletEnabled val="1"/>
        </dgm:presLayoutVars>
      </dgm:prSet>
      <dgm:spPr/>
    </dgm:pt>
    <dgm:pt modelId="{60676A0A-3912-4F93-B5B6-E84F1531777B}" type="pres">
      <dgm:prSet presAssocID="{94F33B29-4290-4D65-8782-47AB0DEFEAB6}" presName="space" presStyleCnt="0"/>
      <dgm:spPr/>
    </dgm:pt>
    <dgm:pt modelId="{AF7F9CBC-EA19-4CE7-979A-2F6BAC272BB1}" type="pres">
      <dgm:prSet presAssocID="{D7C5E14E-E751-4852-A035-EC2D71339EBA}" presName="composite" presStyleCnt="0"/>
      <dgm:spPr/>
    </dgm:pt>
    <dgm:pt modelId="{21837447-A257-405B-A97D-7722B877F942}" type="pres">
      <dgm:prSet presAssocID="{D7C5E14E-E751-4852-A035-EC2D71339EBA}" presName="parTx" presStyleLbl="alignNode1" presStyleIdx="1" presStyleCnt="2">
        <dgm:presLayoutVars>
          <dgm:chMax val="0"/>
          <dgm:chPref val="0"/>
          <dgm:bulletEnabled val="1"/>
        </dgm:presLayoutVars>
      </dgm:prSet>
      <dgm:spPr/>
    </dgm:pt>
    <dgm:pt modelId="{C252A5E4-0510-4654-834B-DD487EB7432E}" type="pres">
      <dgm:prSet presAssocID="{D7C5E14E-E751-4852-A035-EC2D71339EBA}" presName="desTx" presStyleLbl="alignAccFollowNode1" presStyleIdx="1" presStyleCnt="2">
        <dgm:presLayoutVars>
          <dgm:bulletEnabled val="1"/>
        </dgm:presLayoutVars>
      </dgm:prSet>
      <dgm:spPr/>
    </dgm:pt>
  </dgm:ptLst>
  <dgm:cxnLst>
    <dgm:cxn modelId="{E89BE815-94AE-41D8-AEB5-1D835710CAF3}" srcId="{71B2F3BD-8891-43E0-9D1F-A9FBC2615011}" destId="{09B4B569-1F8C-441E-8C5B-7C46514192B0}" srcOrd="0" destOrd="0" parTransId="{A0D0929F-155F-41F4-B350-C3FB6D4EA842}" sibTransId="{F87D872D-88AE-4498-8437-72F8EE1E2A67}"/>
    <dgm:cxn modelId="{8D614238-FBC0-40A6-9BCD-E4A05EA11020}" srcId="{30B81096-4AD1-4A8B-8758-624A9CD2571F}" destId="{D7C5E14E-E751-4852-A035-EC2D71339EBA}" srcOrd="1" destOrd="0" parTransId="{A6085F7B-84B1-49DA-9B95-D46775E561E4}" sibTransId="{991FE26A-4A28-4789-9AC2-4616D62667A0}"/>
    <dgm:cxn modelId="{23D8A357-3D06-4D84-9A76-367FB35054D9}" type="presOf" srcId="{D7C5E14E-E751-4852-A035-EC2D71339EBA}" destId="{21837447-A257-405B-A97D-7722B877F942}" srcOrd="0" destOrd="0" presId="urn:microsoft.com/office/officeart/2005/8/layout/hList1"/>
    <dgm:cxn modelId="{CF19A784-5BBF-4BF0-AEAD-4EB29D3B3912}" type="presOf" srcId="{DAF1CE3D-B836-47C5-BC29-00AD4EE902C5}" destId="{BB8B7422-8DE8-47A8-BF9E-D423FB427D43}" srcOrd="0" destOrd="3" presId="urn:microsoft.com/office/officeart/2005/8/layout/hList1"/>
    <dgm:cxn modelId="{095F088C-92C4-463F-811E-CCAC9A9238D8}" type="presOf" srcId="{09B4B569-1F8C-441E-8C5B-7C46514192B0}" destId="{BB8B7422-8DE8-47A8-BF9E-D423FB427D43}" srcOrd="0" destOrd="1" presId="urn:microsoft.com/office/officeart/2005/8/layout/hList1"/>
    <dgm:cxn modelId="{6E07718D-69A9-40D5-94DC-0E59E7F24B6A}" type="presOf" srcId="{BEA90F45-887F-4A8E-846A-995742D16576}" destId="{C252A5E4-0510-4654-834B-DD487EB7432E}" srcOrd="0" destOrd="1" presId="urn:microsoft.com/office/officeart/2005/8/layout/hList1"/>
    <dgm:cxn modelId="{32D4068E-3BE6-4407-A2EB-2DCCA15B05F9}" srcId="{71B2F3BD-8891-43E0-9D1F-A9FBC2615011}" destId="{06A0964C-F1DC-4A07-A3CE-700A5961B01C}" srcOrd="1" destOrd="0" parTransId="{1E5C8598-3F50-464A-818A-6F10090C2341}" sibTransId="{DD0E360A-624D-43B8-898A-81B726008AD0}"/>
    <dgm:cxn modelId="{85E7EF8F-8FB2-4DB0-9BB5-A688DCB17107}" type="presOf" srcId="{FDE2D024-A2A4-42FD-9477-AD531602C32E}" destId="{0A1314DC-4DC7-4E6D-B78F-E216978CC976}" srcOrd="0" destOrd="0" presId="urn:microsoft.com/office/officeart/2005/8/layout/hList1"/>
    <dgm:cxn modelId="{D945FC93-60EA-4E13-B43B-26A190FD6590}" type="presOf" srcId="{06A0964C-F1DC-4A07-A3CE-700A5961B01C}" destId="{BB8B7422-8DE8-47A8-BF9E-D423FB427D43}" srcOrd="0" destOrd="2" presId="urn:microsoft.com/office/officeart/2005/8/layout/hList1"/>
    <dgm:cxn modelId="{5C042094-A404-4ABE-9877-4CD3AF78580C}" srcId="{FDE2D024-A2A4-42FD-9477-AD531602C32E}" destId="{71B2F3BD-8891-43E0-9D1F-A9FBC2615011}" srcOrd="0" destOrd="0" parTransId="{95416F0F-A1A3-46A8-B854-E8BDD03B4A5B}" sibTransId="{75DA5B7C-BDC4-4B46-88AC-88FA8FEB349C}"/>
    <dgm:cxn modelId="{6757BA96-C761-458B-B633-7398AD7FE677}" type="presOf" srcId="{71B2F3BD-8891-43E0-9D1F-A9FBC2615011}" destId="{BB8B7422-8DE8-47A8-BF9E-D423FB427D43}" srcOrd="0" destOrd="0" presId="urn:microsoft.com/office/officeart/2005/8/layout/hList1"/>
    <dgm:cxn modelId="{186DEE9A-B053-4ECB-87A3-997CAFCF6357}" srcId="{30B81096-4AD1-4A8B-8758-624A9CD2571F}" destId="{FDE2D024-A2A4-42FD-9477-AD531602C32E}" srcOrd="0" destOrd="0" parTransId="{B226FFF6-734D-44A8-B336-D47DC96D9CAA}" sibTransId="{94F33B29-4290-4D65-8782-47AB0DEFEAB6}"/>
    <dgm:cxn modelId="{B202E7C4-7512-4214-8B3E-9C5867615031}" type="presOf" srcId="{31D30E84-9A67-4D76-BF40-5D26C84A21C3}" destId="{C252A5E4-0510-4654-834B-DD487EB7432E}" srcOrd="0" destOrd="0" presId="urn:microsoft.com/office/officeart/2005/8/layout/hList1"/>
    <dgm:cxn modelId="{D00F8FD6-37BB-49B0-A580-9180C079A586}" srcId="{D7C5E14E-E751-4852-A035-EC2D71339EBA}" destId="{31D30E84-9A67-4D76-BF40-5D26C84A21C3}" srcOrd="0" destOrd="0" parTransId="{2ED17ADB-3496-4AFC-A0DF-4321D89029A8}" sibTransId="{8E3E075F-5DF9-4008-8787-2A6F1C51D8F9}"/>
    <dgm:cxn modelId="{41043ED7-A839-411F-AE1A-A636DECA417D}" srcId="{31D30E84-9A67-4D76-BF40-5D26C84A21C3}" destId="{BEA90F45-887F-4A8E-846A-995742D16576}" srcOrd="0" destOrd="0" parTransId="{895D665A-2DF1-4EC6-97D7-0FB52398542C}" sibTransId="{299BB6D1-63C2-400D-8423-09058CE1944B}"/>
    <dgm:cxn modelId="{CAEC61DE-5FF0-4131-9918-26339A85BB20}" srcId="{71B2F3BD-8891-43E0-9D1F-A9FBC2615011}" destId="{520E85B1-9825-4BC6-94A8-191A89B8A256}" srcOrd="3" destOrd="0" parTransId="{C743B140-9B96-4DFB-B0F8-B857B1714B5B}" sibTransId="{1F30E27D-9DDB-48EA-81E0-4A8AE8386534}"/>
    <dgm:cxn modelId="{2E93D1E7-1455-49FB-97A3-DAB5CD5B32D5}" type="presOf" srcId="{520E85B1-9825-4BC6-94A8-191A89B8A256}" destId="{BB8B7422-8DE8-47A8-BF9E-D423FB427D43}" srcOrd="0" destOrd="4" presId="urn:microsoft.com/office/officeart/2005/8/layout/hList1"/>
    <dgm:cxn modelId="{0D998BF7-C48F-4BFE-AE7A-E68D3D8BA1E5}" srcId="{71B2F3BD-8891-43E0-9D1F-A9FBC2615011}" destId="{DAF1CE3D-B836-47C5-BC29-00AD4EE902C5}" srcOrd="2" destOrd="0" parTransId="{C549E45A-2ED8-4DDD-BB8F-85ABE670C3B8}" sibTransId="{2A701480-087C-4D17-9E4D-FC516CA04847}"/>
    <dgm:cxn modelId="{5261C5FF-C400-47AF-AEF9-E2B887959630}" type="presOf" srcId="{30B81096-4AD1-4A8B-8758-624A9CD2571F}" destId="{FEB0DF2D-9399-4A02-A1E7-699F83F4468A}" srcOrd="0" destOrd="0" presId="urn:microsoft.com/office/officeart/2005/8/layout/hList1"/>
    <dgm:cxn modelId="{5C4D50D1-10F3-4B43-B82D-2DC3436E2B15}" type="presParOf" srcId="{FEB0DF2D-9399-4A02-A1E7-699F83F4468A}" destId="{4DD79B8A-2A71-4EE1-BB9A-18EF82D5E5D1}" srcOrd="0" destOrd="0" presId="urn:microsoft.com/office/officeart/2005/8/layout/hList1"/>
    <dgm:cxn modelId="{DEFBF0C3-D2A6-4FB8-B364-1852A4D64244}" type="presParOf" srcId="{4DD79B8A-2A71-4EE1-BB9A-18EF82D5E5D1}" destId="{0A1314DC-4DC7-4E6D-B78F-E216978CC976}" srcOrd="0" destOrd="0" presId="urn:microsoft.com/office/officeart/2005/8/layout/hList1"/>
    <dgm:cxn modelId="{CDEE9435-80CA-41BC-B487-011AAFA30513}" type="presParOf" srcId="{4DD79B8A-2A71-4EE1-BB9A-18EF82D5E5D1}" destId="{BB8B7422-8DE8-47A8-BF9E-D423FB427D43}" srcOrd="1" destOrd="0" presId="urn:microsoft.com/office/officeart/2005/8/layout/hList1"/>
    <dgm:cxn modelId="{F1958F74-FD7B-4D28-80C6-0BD9809CCB1B}" type="presParOf" srcId="{FEB0DF2D-9399-4A02-A1E7-699F83F4468A}" destId="{60676A0A-3912-4F93-B5B6-E84F1531777B}" srcOrd="1" destOrd="0" presId="urn:microsoft.com/office/officeart/2005/8/layout/hList1"/>
    <dgm:cxn modelId="{146B5F43-4608-48CA-917A-3A88F8AC0F98}" type="presParOf" srcId="{FEB0DF2D-9399-4A02-A1E7-699F83F4468A}" destId="{AF7F9CBC-EA19-4CE7-979A-2F6BAC272BB1}" srcOrd="2" destOrd="0" presId="urn:microsoft.com/office/officeart/2005/8/layout/hList1"/>
    <dgm:cxn modelId="{57B76727-98CA-44D4-AA8C-065F7473267C}" type="presParOf" srcId="{AF7F9CBC-EA19-4CE7-979A-2F6BAC272BB1}" destId="{21837447-A257-405B-A97D-7722B877F942}" srcOrd="0" destOrd="0" presId="urn:microsoft.com/office/officeart/2005/8/layout/hList1"/>
    <dgm:cxn modelId="{8B1CBF36-5198-453F-88FD-6CB1CBBDFD0F}" type="presParOf" srcId="{AF7F9CBC-EA19-4CE7-979A-2F6BAC272BB1}" destId="{C252A5E4-0510-4654-834B-DD487EB7432E}" srcOrd="1" destOrd="0" presId="urn:microsoft.com/office/officeart/2005/8/layout/h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0A1314DC-4DC7-4E6D-B78F-E216978CC976}">
      <dsp:nvSpPr>
        <dsp:cNvPr id="0" name=""/>
        <dsp:cNvSpPr/>
      </dsp:nvSpPr>
      <dsp:spPr>
        <a:xfrm>
          <a:off x="13244" y="22138"/>
          <a:ext cx="4887396" cy="2171473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Закон 44-ФЗ</a:t>
          </a:r>
        </a:p>
      </dsp:txBody>
      <dsp:txXfrm>
        <a:off x="13244" y="22138"/>
        <a:ext cx="4887396" cy="2171473"/>
      </dsp:txXfrm>
    </dsp:sp>
    <dsp:sp modelId="{BB8B7422-8DE8-47A8-BF9E-D423FB427D43}">
      <dsp:nvSpPr>
        <dsp:cNvPr id="0" name=""/>
        <dsp:cNvSpPr/>
      </dsp:nvSpPr>
      <dsp:spPr>
        <a:xfrm>
          <a:off x="51" y="1899874"/>
          <a:ext cx="4913783" cy="24293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Статья 107. Ответственность за нарушение законодательства Российской Федерации и иных нормативных правовых актов о контрактной системе в сфере закупок</a:t>
          </a: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Дисциплинарная</a:t>
          </a: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Гражданско-правовая</a:t>
          </a: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Административная </a:t>
          </a: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Уголовная </a:t>
          </a:r>
        </a:p>
      </dsp:txBody>
      <dsp:txXfrm>
        <a:off x="51" y="1899874"/>
        <a:ext cx="4913783" cy="2429324"/>
      </dsp:txXfrm>
    </dsp:sp>
    <dsp:sp modelId="{21837447-A257-405B-A97D-7722B877F942}">
      <dsp:nvSpPr>
        <dsp:cNvPr id="0" name=""/>
        <dsp:cNvSpPr/>
      </dsp:nvSpPr>
      <dsp:spPr>
        <a:xfrm>
          <a:off x="5601764" y="169006"/>
          <a:ext cx="4913783" cy="1584000"/>
        </a:xfrm>
        <a:prstGeom prst="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28016" tIns="73152" rIns="128016" bIns="73152" numCol="1" spcCol="1270" anchor="ctr" anchorCtr="0">
          <a:noAutofit/>
        </a:bodyPr>
        <a:lstStyle/>
        <a:p>
          <a:pPr marL="0" lvl="0" indent="0" algn="ctr" defTabSz="800100" rtl="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ru-RU" sz="1800" kern="1200" dirty="0"/>
            <a:t>Закон 223-ФЗ</a:t>
          </a:r>
        </a:p>
      </dsp:txBody>
      <dsp:txXfrm>
        <a:off x="5601764" y="169006"/>
        <a:ext cx="4913783" cy="1584000"/>
      </dsp:txXfrm>
    </dsp:sp>
    <dsp:sp modelId="{C252A5E4-0510-4654-834B-DD487EB7432E}">
      <dsp:nvSpPr>
        <dsp:cNvPr id="0" name=""/>
        <dsp:cNvSpPr/>
      </dsp:nvSpPr>
      <dsp:spPr>
        <a:xfrm>
          <a:off x="5601764" y="1753006"/>
          <a:ext cx="4913783" cy="2429324"/>
        </a:xfrm>
        <a:prstGeom prst="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12700" cap="flat" cmpd="sng" algn="ctr">
          <a:solidFill>
            <a:schemeClr val="accent1">
              <a:alpha val="90000"/>
              <a:tint val="40000"/>
              <a:hueOff val="0"/>
              <a:satOff val="0"/>
              <a:lumOff val="0"/>
              <a:alphaOff val="0"/>
            </a:schemeClr>
          </a:solidFill>
          <a:prstDash val="solid"/>
          <a:miter lim="800000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6012" tIns="96012" rIns="128016" bIns="144018" numCol="1" spcCol="1270" anchor="t" anchorCtr="0">
          <a:noAutofit/>
        </a:bodyPr>
        <a:lstStyle/>
        <a:p>
          <a:pPr marL="171450" lvl="1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Статья 7. Ответственность за нарушение требований настоящего Федерального закона и иных принятых в соответствии с ним нормативных правовых актов Российской Федерации</a:t>
          </a:r>
        </a:p>
        <a:p>
          <a:pPr marL="342900" lvl="2" indent="-171450" algn="l" defTabSz="800100" rtl="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ru-RU" sz="1800" b="0" kern="1200" dirty="0"/>
            <a:t>Ответственность по законодательству Российской Федерации</a:t>
          </a:r>
        </a:p>
      </dsp:txBody>
      <dsp:txXfrm>
        <a:off x="5601764" y="1753006"/>
        <a:ext cx="4913783" cy="242932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hList1">
  <dgm:title val=""/>
  <dgm:desc val=""/>
  <dgm:catLst>
    <dgm:cat type="list" pri="5000"/>
    <dgm:cat type="convert" pri="5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>
          <dgm:prSet phldr="1"/>
        </dgm:pt>
        <dgm:pt modelId="2">
          <dgm:prSet phldr="1"/>
        </dgm:pt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  <dgm:pt modelId="4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/>
      </dgm:if>
      <dgm:else name="Name3">
        <dgm:alg type="lin">
          <dgm:param type="linDir" val="from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w" for="des" forName="parTx"/>
      <dgm:constr type="h" for="des" forName="parTx" op="equ"/>
      <dgm:constr type="w" for="des" forName="desTx"/>
      <dgm:constr type="h" for="des" forName="desTx" op="equ"/>
      <dgm:constr type="primFontSz" for="des" forName="parTx" val="65"/>
      <dgm:constr type="secFontSz" for="des" forName="desTx" refType="primFontSz" refFor="des" refForName="parTx" op="equ"/>
      <dgm:constr type="h" for="des" forName="parTx" refType="primFontSz" refFor="des" refForName="parTx" fact="0.8"/>
      <dgm:constr type="h" for="des" forName="desTx" refType="primFontSz" refFor="des" refForName="parTx" fact="1.22"/>
      <dgm:constr type="w" for="ch" forName="space" refType="w" refFor="ch" refForName="composite" op="equ" fact="0.14"/>
    </dgm:constrLst>
    <dgm:ruleLst>
      <dgm:rule type="w" for="ch" forName="composite" val="0" fact="NaN" max="NaN"/>
      <dgm:rule type="primFontSz" for="des" forName="parTx" val="5" fact="NaN" max="NaN"/>
    </dgm:ruleLst>
    <dgm:forEach name="Name4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onstrLst>
          <dgm:constr type="l" for="ch" forName="parTx"/>
          <dgm:constr type="w" for="ch" forName="parTx" refType="w"/>
          <dgm:constr type="t" for="ch" forName="parTx"/>
          <dgm:constr type="l" for="ch" forName="desTx"/>
          <dgm:constr type="w" for="ch" forName="desTx" refType="w" refFor="ch" refForName="parTx"/>
          <dgm:constr type="t" for="ch" forName="desTx" refType="h" refFor="ch" refForName="parTx"/>
        </dgm:constrLst>
        <dgm:ruleLst>
          <dgm:rule type="h" val="INF" fact="NaN" max="NaN"/>
        </dgm:ruleLst>
        <dgm:layoutNode name="parTx" styleLbl="alignNode1">
          <dgm:varLst>
            <dgm:chMax val="0"/>
            <dgm:chPref val="0"/>
            <dgm:bulletEnabled val="1"/>
          </dgm:varLst>
          <dgm:alg type="tx"/>
          <dgm:shape xmlns:r="http://schemas.openxmlformats.org/officeDocument/2006/relationships" type="rect" r:blip="">
            <dgm:adjLst/>
          </dgm:shape>
          <dgm:presOf axis="self" ptType="node"/>
          <dgm:constrLst>
            <dgm:constr type="h" refType="w" op="lte" fact="0.4"/>
            <dgm:constr type="h"/>
            <dgm:constr type="tMarg" refType="primFontSz" fact="0.32"/>
            <dgm:constr type="bMarg" refType="primFontSz" fact="0.32"/>
          </dgm:constrLst>
          <dgm:ruleLst>
            <dgm:rule type="h" val="INF" fact="NaN" max="NaN"/>
          </dgm:ruleLst>
        </dgm:layoutNode>
        <dgm:layoutNode name="desTx" styleLbl="alignAccFollowNode1">
          <dgm:varLst>
            <dgm:bulletEnabled val="1"/>
          </dgm:varLst>
          <dgm:alg type="tx">
            <dgm:param type="stBulletLvl" val="1"/>
          </dgm:alg>
          <dgm:shape xmlns:r="http://schemas.openxmlformats.org/officeDocument/2006/relationships" type="rect" r:blip="">
            <dgm:adjLst/>
          </dgm:shape>
          <dgm:presOf axis="des" ptType="node"/>
          <dgm:constrLst>
            <dgm:constr type="secFontSz" val="65"/>
            <dgm:constr type="primFontSz" refType="secFontSz"/>
            <dgm:constr type="h"/>
            <dgm:constr type="lMarg" refType="primFontSz" fact="0.42"/>
            <dgm:constr type="tMarg" refType="primFontSz" fact="0.42"/>
            <dgm:constr type="bMarg" refType="primFontSz" fact="0.63"/>
          </dgm:constrLst>
          <dgm:ruleLst>
            <dgm:rule type="h" val="INF" fact="NaN" max="NaN"/>
          </dgm:ruleLst>
        </dgm:layoutNode>
      </dgm:layoutNode>
      <dgm:forEach name="Name5" axis="followSib" ptType="sibTrans" cnt="1">
        <dgm:layoutNode name="space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>
            <a:extLst>
              <a:ext uri="{FF2B5EF4-FFF2-40B4-BE49-F238E27FC236}">
                <a16:creationId xmlns:a16="http://schemas.microsoft.com/office/drawing/2014/main" id="{966CAEB6-889A-4D5A-A64D-79A64292FB13}"/>
              </a:ext>
            </a:extLst>
          </p:cNvPr>
          <p:cNvSpPr>
            <a:spLocks noGrp="1"/>
          </p:cNvSpPr>
          <p:nvPr>
            <p:ph type="hdr" sz="quarter"/>
          </p:nvPr>
        </p:nvSpPr>
        <p:spPr>
          <a:xfrm>
            <a:off x="0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Дата 2">
            <a:extLst>
              <a:ext uri="{FF2B5EF4-FFF2-40B4-BE49-F238E27FC236}">
                <a16:creationId xmlns:a16="http://schemas.microsoft.com/office/drawing/2014/main" id="{B48F114F-CF27-4CB8-BB9F-8E5584D75953}"/>
              </a:ext>
            </a:extLst>
          </p:cNvPr>
          <p:cNvSpPr>
            <a:spLocks noGrp="1"/>
          </p:cNvSpPr>
          <p:nvPr>
            <p:ph type="dt" idx="1"/>
          </p:nvPr>
        </p:nvSpPr>
        <p:spPr>
          <a:xfrm>
            <a:off x="3850443" y="0"/>
            <a:ext cx="2945659" cy="49534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FF68ADC8-9B1A-46FA-B38D-5C596C686CC2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4" name="Образ слайда 3">
            <a:extLst>
              <a:ext uri="{FF2B5EF4-FFF2-40B4-BE49-F238E27FC236}">
                <a16:creationId xmlns:a16="http://schemas.microsoft.com/office/drawing/2014/main" id="{4691E004-4EBE-4449-A794-3398956D6793}"/>
              </a:ext>
            </a:extLst>
          </p:cNvPr>
          <p:cNvSpPr>
            <a:spLocks noGrp="1" noRot="1" noChangeAspect="1"/>
          </p:cNvSpPr>
          <p:nvPr>
            <p:ph type="sldImg" idx="2"/>
          </p:nvPr>
        </p:nvSpPr>
        <p:spPr>
          <a:xfrm>
            <a:off x="438150" y="1233488"/>
            <a:ext cx="5921375" cy="3332162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Заметки 4">
            <a:extLst>
              <a:ext uri="{FF2B5EF4-FFF2-40B4-BE49-F238E27FC236}">
                <a16:creationId xmlns:a16="http://schemas.microsoft.com/office/drawing/2014/main" id="{DF0AC746-BE3B-4AD0-A721-BF31F9AEE56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79768" y="4751219"/>
            <a:ext cx="5438140" cy="3887361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noProof="0"/>
              <a:t>Образец текста</a:t>
            </a:r>
          </a:p>
          <a:p>
            <a:pPr lvl="1"/>
            <a:r>
              <a:rPr lang="ru-RU" noProof="0"/>
              <a:t>Второй уровень</a:t>
            </a:r>
          </a:p>
          <a:p>
            <a:pPr lvl="2"/>
            <a:r>
              <a:rPr lang="ru-RU" noProof="0"/>
              <a:t>Третий уровень</a:t>
            </a:r>
          </a:p>
          <a:p>
            <a:pPr lvl="3"/>
            <a:r>
              <a:rPr lang="ru-RU" noProof="0"/>
              <a:t>Четвертый уровень</a:t>
            </a:r>
          </a:p>
          <a:p>
            <a:pPr lvl="4"/>
            <a:r>
              <a:rPr lang="ru-RU" noProof="0"/>
              <a:t>Пятый уровень</a:t>
            </a:r>
          </a:p>
        </p:txBody>
      </p:sp>
      <p:sp>
        <p:nvSpPr>
          <p:cNvPr id="6" name="Нижний колонтитул 5">
            <a:extLst>
              <a:ext uri="{FF2B5EF4-FFF2-40B4-BE49-F238E27FC236}">
                <a16:creationId xmlns:a16="http://schemas.microsoft.com/office/drawing/2014/main" id="{F576A8E2-C9D4-49F2-B302-523C858DEF5A}"/>
              </a:ext>
            </a:extLst>
          </p:cNvPr>
          <p:cNvSpPr>
            <a:spLocks noGrp="1"/>
          </p:cNvSpPr>
          <p:nvPr>
            <p:ph type="ftr" sz="quarter" idx="4"/>
          </p:nvPr>
        </p:nvSpPr>
        <p:spPr>
          <a:xfrm>
            <a:off x="0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6">
            <a:extLst>
              <a:ext uri="{FF2B5EF4-FFF2-40B4-BE49-F238E27FC236}">
                <a16:creationId xmlns:a16="http://schemas.microsoft.com/office/drawing/2014/main" id="{97695E00-C123-46A9-B65D-19C478D5FE8E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>
          <a:xfrm>
            <a:off x="3850443" y="9377317"/>
            <a:ext cx="2945659" cy="49534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</a:defRPr>
            </a:lvl1pPr>
          </a:lstStyle>
          <a:p>
            <a:pPr>
              <a:defRPr/>
            </a:pPr>
            <a:fld id="{5428A37C-71D4-4BB5-B098-B81F895A9940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7233351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Образ слайда 1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36867" name="Заметки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kumimoji="0" lang="ru-RU" altLang="ru-RU" dirty="0"/>
          </a:p>
        </p:txBody>
      </p:sp>
      <p:sp>
        <p:nvSpPr>
          <p:cNvPr id="36868" name="Номер слайда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1363" indent="-28416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39825" indent="-22701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598613" indent="-22701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5813" indent="-227013"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3013" indent="-227013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0213" indent="-227013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7413" indent="-227013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4613" indent="-227013" defTabSz="4572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fld id="{1248BCAA-F718-4F19-9268-8088ED9E370A}" type="slidenum">
              <a:rPr lang="en-US" altLang="ru-RU" smtClean="0">
                <a:solidFill>
                  <a:srgbClr val="000000"/>
                </a:solidFill>
                <a:latin typeface="Calibri" panose="020F0502020204030204" pitchFamily="34" charset="0"/>
              </a:rPr>
              <a:pPr/>
              <a:t>80</a:t>
            </a:fld>
            <a:endParaRPr lang="en-US" altLang="ru-RU">
              <a:solidFill>
                <a:srgbClr val="000000"/>
              </a:solidFill>
              <a:latin typeface="Calibri" panose="020F050202020403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01310784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12027A45-3872-4D01-BF85-09038D5EB4E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EB99EFF-359B-46AF-BB70-68978E5628BB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25AAE9F-FD61-4FF7-9DFF-4196B6FAF33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58A4C167-C3CC-425E-8E84-25CEFE3A1F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C60BC1B-5F2C-41F1-AAA9-9636D8A1CD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57780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388A7E9-C70E-4652-A287-728E3A9157A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7F25F0-5204-46E6-A75F-16D5DBEA416A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D5136755-54F1-4A94-99CD-E02F0CFE5B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CF0DE125-578A-4A62-BCE0-8B23601E31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64FAD2-F988-445F-8313-B2F215FE932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3564115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DB78BBC0-2913-4180-910A-079D2907C1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1F14B-E001-4862-9057-ECDD6A03FE03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60356591-2B21-49C0-A3F6-FCC006CA2A9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99280ACA-E78E-4240-9272-AF1505CD30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3DABFB-2F88-4F81-AF10-67FB3FCC070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45827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391C8844-D76B-46D2-BD0C-70214DAC7B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09789D0-1C04-416D-AE2A-0735DD08A8E3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3A68814D-D9AF-42D1-B78A-30ECF9F5EAB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A61B22F0-7A2D-46BA-A785-354CF2C353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70D3AA-9008-4EAD-9880-9AA1E795478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7221884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80F4A7B-73C5-4C93-8DBA-536FF121B7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AF3034-FB06-4E4F-A313-E77DAA855875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C534A598-007C-47BF-93EA-ABEB3515AF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61FFEBAC-6128-4BD6-81C8-1ED47BF9B9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E40BD51-8F5D-46C6-A67A-7B4F1DF65406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395838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795F0AE9-3D41-4A89-BF15-5603F5B4594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515F712-BAE9-4DCB-B431-33C688BF3614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D5113A0D-22D3-4A03-A779-871CCEC5ED7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4BFE132D-7F0C-496F-9852-1780F75299B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67D10A-0506-4EA0-8B30-54D0A9D0D7D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973341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3">
            <a:extLst>
              <a:ext uri="{FF2B5EF4-FFF2-40B4-BE49-F238E27FC236}">
                <a16:creationId xmlns:a16="http://schemas.microsoft.com/office/drawing/2014/main" id="{4EF56126-CA9E-4617-A991-B6A0720EA98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3A647C-0EFF-448F-9FEE-64353F872480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8" name="Нижний колонтитул 4">
            <a:extLst>
              <a:ext uri="{FF2B5EF4-FFF2-40B4-BE49-F238E27FC236}">
                <a16:creationId xmlns:a16="http://schemas.microsoft.com/office/drawing/2014/main" id="{7BF15388-500E-46E4-BF27-A3C8FD708A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>
            <a:extLst>
              <a:ext uri="{FF2B5EF4-FFF2-40B4-BE49-F238E27FC236}">
                <a16:creationId xmlns:a16="http://schemas.microsoft.com/office/drawing/2014/main" id="{0236796A-DCD8-4F11-8FF3-25B95974729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EF44B86-48A5-443F-A1E8-AA5E3A0A0FB9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5066161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3">
            <a:extLst>
              <a:ext uri="{FF2B5EF4-FFF2-40B4-BE49-F238E27FC236}">
                <a16:creationId xmlns:a16="http://schemas.microsoft.com/office/drawing/2014/main" id="{60F86831-FC28-403C-A47E-67499AABD1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C4355-3CC0-4696-82AE-3823C2FFAF35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4" name="Нижний колонтитул 4">
            <a:extLst>
              <a:ext uri="{FF2B5EF4-FFF2-40B4-BE49-F238E27FC236}">
                <a16:creationId xmlns:a16="http://schemas.microsoft.com/office/drawing/2014/main" id="{E9FF0EA3-E25A-4989-AA39-5FDB207C94F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>
            <a:extLst>
              <a:ext uri="{FF2B5EF4-FFF2-40B4-BE49-F238E27FC236}">
                <a16:creationId xmlns:a16="http://schemas.microsoft.com/office/drawing/2014/main" id="{953DED09-835A-4BED-B88C-C58D550AAD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548A250-31B5-49E2-B607-513F1BCB2F3D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9500173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>
            <a:extLst>
              <a:ext uri="{FF2B5EF4-FFF2-40B4-BE49-F238E27FC236}">
                <a16:creationId xmlns:a16="http://schemas.microsoft.com/office/drawing/2014/main" id="{338E7645-AF2F-4CFA-894D-EAA93775EC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DF6828-C5B2-4F74-829C-D3F3EC3DD95A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3" name="Нижний колонтитул 4">
            <a:extLst>
              <a:ext uri="{FF2B5EF4-FFF2-40B4-BE49-F238E27FC236}">
                <a16:creationId xmlns:a16="http://schemas.microsoft.com/office/drawing/2014/main" id="{7786A8A2-35EF-48E6-858E-64CFE237496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>
            <a:extLst>
              <a:ext uri="{FF2B5EF4-FFF2-40B4-BE49-F238E27FC236}">
                <a16:creationId xmlns:a16="http://schemas.microsoft.com/office/drawing/2014/main" id="{7C34B5F6-367F-4D95-A8ED-AA5B627E79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D970F2-ABCA-4F24-8B3A-4119D0567EA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5189662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5B3A6E4F-60BF-4B28-B28C-4814A851D8F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947F426-560F-4B82-AA78-1F1AC69EE737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F0CE4F03-A3A4-4784-A5E2-1FD412AFF8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B4DC7442-4F9A-44A4-BF93-6933466E571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579196-94F6-46AA-BD7A-1C6DB96F18E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143089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3">
            <a:extLst>
              <a:ext uri="{FF2B5EF4-FFF2-40B4-BE49-F238E27FC236}">
                <a16:creationId xmlns:a16="http://schemas.microsoft.com/office/drawing/2014/main" id="{A600D80D-3C5E-476D-B004-C230D861A73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EFA744D-5EAE-4DBA-9A31-EFF51F05982B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6" name="Нижний колонтитул 4">
            <a:extLst>
              <a:ext uri="{FF2B5EF4-FFF2-40B4-BE49-F238E27FC236}">
                <a16:creationId xmlns:a16="http://schemas.microsoft.com/office/drawing/2014/main" id="{ABF591F1-EC98-4DB1-ADC7-C1DDC14157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>
            <a:extLst>
              <a:ext uri="{FF2B5EF4-FFF2-40B4-BE49-F238E27FC236}">
                <a16:creationId xmlns:a16="http://schemas.microsoft.com/office/drawing/2014/main" id="{70A612F9-8A08-4BC2-872A-766B3C86F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1C2C133-0CEF-4AC2-BB29-4276D3C0D83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077169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>
            <a:extLst>
              <a:ext uri="{FF2B5EF4-FFF2-40B4-BE49-F238E27FC236}">
                <a16:creationId xmlns:a16="http://schemas.microsoft.com/office/drawing/2014/main" id="{46244610-9D84-4A4B-A332-1E549367E8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заголовка</a:t>
            </a:r>
          </a:p>
        </p:txBody>
      </p:sp>
      <p:sp>
        <p:nvSpPr>
          <p:cNvPr id="1027" name="Текст 2">
            <a:extLst>
              <a:ext uri="{FF2B5EF4-FFF2-40B4-BE49-F238E27FC236}">
                <a16:creationId xmlns:a16="http://schemas.microsoft.com/office/drawing/2014/main" id="{AE73451B-1083-4324-A3C2-3CDF193977D4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/>
              <a:t>Образец текста</a:t>
            </a:r>
          </a:p>
          <a:p>
            <a:pPr lvl="1"/>
            <a:r>
              <a:rPr lang="ru-RU" altLang="ru-RU"/>
              <a:t>Второй уровень</a:t>
            </a:r>
          </a:p>
          <a:p>
            <a:pPr lvl="2"/>
            <a:r>
              <a:rPr lang="ru-RU" altLang="ru-RU"/>
              <a:t>Третий уровень</a:t>
            </a:r>
          </a:p>
          <a:p>
            <a:pPr lvl="3"/>
            <a:r>
              <a:rPr lang="ru-RU" altLang="ru-RU"/>
              <a:t>Четвертый уровень</a:t>
            </a:r>
          </a:p>
          <a:p>
            <a:pPr lvl="4"/>
            <a:r>
              <a:rPr lang="ru-RU" altLang="ru-RU"/>
              <a:t>Пятый уровень</a:t>
            </a:r>
          </a:p>
        </p:txBody>
      </p:sp>
      <p:sp>
        <p:nvSpPr>
          <p:cNvPr id="4" name="Дата 3">
            <a:extLst>
              <a:ext uri="{FF2B5EF4-FFF2-40B4-BE49-F238E27FC236}">
                <a16:creationId xmlns:a16="http://schemas.microsoft.com/office/drawing/2014/main" id="{6FC02222-2E58-4D1A-8110-2941EC24154F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96F5B39E-4B97-4267-89EA-2AC20EA16309}" type="datetimeFigureOut">
              <a:rPr lang="ru-RU"/>
              <a:pPr>
                <a:defRPr/>
              </a:pPr>
              <a:t>30.10.2025</a:t>
            </a:fld>
            <a:endParaRPr lang="ru-RU"/>
          </a:p>
        </p:txBody>
      </p:sp>
      <p:sp>
        <p:nvSpPr>
          <p:cNvPr id="5" name="Нижний колонтитул 4">
            <a:extLst>
              <a:ext uri="{FF2B5EF4-FFF2-40B4-BE49-F238E27FC236}">
                <a16:creationId xmlns:a16="http://schemas.microsoft.com/office/drawing/2014/main" id="{F50F34D0-001D-420D-85CC-6C72CD6468F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eaLnBrk="1" fontAlgn="auto" hangingPunct="1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>
            <a:extLst>
              <a:ext uri="{FF2B5EF4-FFF2-40B4-BE49-F238E27FC236}">
                <a16:creationId xmlns:a16="http://schemas.microsoft.com/office/drawing/2014/main" id="{FB1F3012-3CB8-4F30-8353-291FB92A482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eaLnBrk="1" fontAlgn="auto" hangingPunct="1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4B135E0-C645-42E1-ADFA-B52CF13B09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2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hyperlink" Target="https://goszakupki.eaeunion.org/erpt/ru/registers/products" TargetMode="External"/><Relationship Id="rId1" Type="http://schemas.openxmlformats.org/officeDocument/2006/relationships/slideLayout" Target="../slideLayouts/slideLayout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21874&amp;dst=195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ogin.consultant.ru/link/?req=doc&amp;base=LAW&amp;n=419218&amp;dst=660" TargetMode="External"/><Relationship Id="rId5" Type="http://schemas.openxmlformats.org/officeDocument/2006/relationships/hyperlink" Target="https://login.consultant.ru/link/?req=doc&amp;base=LAW&amp;n=421874&amp;dst=100151" TargetMode="External"/><Relationship Id="rId4" Type="http://schemas.openxmlformats.org/officeDocument/2006/relationships/hyperlink" Target="https://login.consultant.ru/link/?req=doc&amp;base=LAW&amp;n=419218&amp;dst=985" TargetMode="Externa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hyperlink" Target="https://legalacts.ru/doc/FZ-o-zawite-konkurencii/glava-4/statja-17/#000660" TargetMode="External"/><Relationship Id="rId7" Type="http://schemas.openxmlformats.org/officeDocument/2006/relationships/hyperlink" Target="https://login.consultant.ru/link/?req=doc&amp;base=LAW&amp;n=421874&amp;dst=100151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Relationship Id="rId6" Type="http://schemas.openxmlformats.org/officeDocument/2006/relationships/hyperlink" Target="https://legalacts.ru/sud/opredelenie-verkhovnogo-suda-rf-ot-24062024-n-304-es24-10880-po-delu-n-a75-94852023_816145/" TargetMode="External"/><Relationship Id="rId5" Type="http://schemas.openxmlformats.org/officeDocument/2006/relationships/hyperlink" Target="https://legalacts.ru/sud/opredelenie-verkhovnogo-suda-rf-ot-20112023-n-304-es23-22537-po-delu-n-a75-197562022/" TargetMode="External"/><Relationship Id="rId4" Type="http://schemas.openxmlformats.org/officeDocument/2006/relationships/hyperlink" Target="https://legalacts.ru/sud/opredelenie-verkhovnogo-suda-rf-ot-20092023-n-304-es23-16836-po-delu-n-a75-167592022/" TargetMode="Externa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hyperlink" Target="https://legalacts.ru/doc/FZ-o-zawite-konkurencii/glava-4/statja-17/#000659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6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6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6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6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hyperlink" Target="https://login.consultant.ru/link/?req=doc&amp;base=LAW&amp;n=415282&amp;dst=100033" TargetMode="External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7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9D13D8-A616-4302-808E-34499F640836}"/>
              </a:ext>
            </a:extLst>
          </p:cNvPr>
          <p:cNvSpPr/>
          <p:nvPr/>
        </p:nvSpPr>
        <p:spPr>
          <a:xfrm>
            <a:off x="51221" y="4192038"/>
            <a:ext cx="11912179" cy="248090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Милонаец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Ольга Викторовна,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заместитель руководителя Московского областного УФАС России,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старший преподаватель кафедры экономического и антимонопольного регулирования МГИМО МИД России,  эксперт ЭП Сбер А, ПС «Гарант», 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Эксперт-автор материалов в  «</a:t>
            </a:r>
            <a:r>
              <a:rPr lang="ru-RU" sz="26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Прогосзаказ</a:t>
            </a: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РФ»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Тюмень, 2025 год.</a:t>
            </a:r>
          </a:p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747AB89-F208-4F9D-AAA6-A83651A1C478}"/>
              </a:ext>
            </a:extLst>
          </p:cNvPr>
          <p:cNvSpPr/>
          <p:nvPr/>
        </p:nvSpPr>
        <p:spPr>
          <a:xfrm>
            <a:off x="0" y="0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7" name="Рисунок 4">
            <a:extLst>
              <a:ext uri="{FF2B5EF4-FFF2-40B4-BE49-F238E27FC236}">
                <a16:creationId xmlns:a16="http://schemas.microsoft.com/office/drawing/2014/main" id="{11174B09-9874-408E-A0D2-797AA43A3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" t="6348" r="-1215" b="-6348"/>
          <a:stretch>
            <a:fillRect/>
          </a:stretch>
        </p:blipFill>
        <p:spPr bwMode="auto">
          <a:xfrm>
            <a:off x="193321" y="809625"/>
            <a:ext cx="4455209" cy="185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079">
            <a:extLst>
              <a:ext uri="{FF2B5EF4-FFF2-40B4-BE49-F238E27FC236}">
                <a16:creationId xmlns:a16="http://schemas.microsoft.com/office/drawing/2014/main" id="{1E5C09C4-7481-4D6A-96BB-79A10E5AD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197" y="2738074"/>
            <a:ext cx="11679803" cy="167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3600" dirty="0">
              <a:solidFill>
                <a:schemeClr val="accent2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B52D8FD-0B15-4228-BDAD-60DD11BAE96B}"/>
              </a:ext>
            </a:extLst>
          </p:cNvPr>
          <p:cNvCxnSpPr>
            <a:cxnSpLocks/>
          </p:cNvCxnSpPr>
          <p:nvPr/>
        </p:nvCxnSpPr>
        <p:spPr>
          <a:xfrm>
            <a:off x="193321" y="2443723"/>
            <a:ext cx="11161061" cy="0"/>
          </a:xfrm>
          <a:prstGeom prst="line">
            <a:avLst/>
          </a:prstGeom>
          <a:ln w="76200">
            <a:solidFill>
              <a:srgbClr val="007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 rot="10800000" flipV="1">
            <a:off x="51219" y="2414030"/>
            <a:ext cx="11679802" cy="181588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Сложные вопросы при применении 223-ФЗ.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Новая административная ответственность – новое содержание, новый размер штрафов с 01.03.2025 </a:t>
            </a:r>
          </a:p>
          <a:p>
            <a:pPr algn="ctr"/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Защитные меры в сфере закупок по 223-ФЗ</a:t>
            </a:r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88CF2F3-D3E9-0288-7FFC-8D4990BCBA5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7423D34-76EA-A19F-7CDF-FC258AA0B536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1 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D9F31DC-B0E9-4E94-5A77-076251EF0156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EFE078A-CE8F-65AB-A3FA-1C2B275A38DF}"/>
              </a:ext>
            </a:extLst>
          </p:cNvPr>
          <p:cNvSpPr/>
          <p:nvPr/>
        </p:nvSpPr>
        <p:spPr>
          <a:xfrm>
            <a:off x="1" y="857251"/>
            <a:ext cx="1165651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r>
              <a:rPr lang="ru-RU" sz="2800" b="1" dirty="0">
                <a:solidFill>
                  <a:srgbClr val="007E88"/>
                </a:solidFill>
              </a:rPr>
              <a:t>Выбор неконкурентного способа закупок на конкурентном рынке товаров, работ, услуг.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321192261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9808D675-8F41-8F6F-174B-94A2693DE541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68448" y="153099"/>
            <a:ext cx="11702642" cy="65518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86298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Объект 4">
            <a:extLst>
              <a:ext uri="{FF2B5EF4-FFF2-40B4-BE49-F238E27FC236}">
                <a16:creationId xmlns:a16="http://schemas.microsoft.com/office/drawing/2014/main" id="{CF8350AE-B858-682E-92FF-CEF921504CD6}"/>
              </a:ext>
            </a:extLst>
          </p:cNvPr>
          <p:cNvPicPr>
            <a:picLocks noGrp="1"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202734" y="92279"/>
            <a:ext cx="11786532" cy="6568580"/>
          </a:xfrm>
          <a:prstGeom prst="rect">
            <a:avLst/>
          </a:prstGeom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159003BF-344E-BB89-A2BF-688ADD666058}"/>
              </a:ext>
            </a:extLst>
          </p:cNvPr>
          <p:cNvSpPr txBox="1"/>
          <p:nvPr/>
        </p:nvSpPr>
        <p:spPr>
          <a:xfrm>
            <a:off x="2504813" y="5819824"/>
            <a:ext cx="9382387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1200" dirty="0">
                <a:solidFill>
                  <a:schemeClr val="bg1"/>
                </a:solidFill>
              </a:rPr>
              <a:t>Та же самая практика в  -  определении Верховного Суда Российской Федерации от 24.06.2024 по делу N А75-9485/2023,  - постановлении Арбитражного суда Западно-Сибирского округа от 29.09.2022 по делу N А75-13727/2021,  - постановлении Арбитражного суда Уральского округа от 20.12.2022 по делу N А07-34954/2021, - постановлении Арбитражного суда Западно-Сибирского округа от 07.03.2023 по делу N А75-4794/2022,- постановлении Арбитражного суда Западно-Сибирского округа от 19.10.2021 по делу А75-20056/2020.</a:t>
            </a:r>
          </a:p>
        </p:txBody>
      </p:sp>
    </p:spTree>
    <p:extLst>
      <p:ext uri="{BB962C8B-B14F-4D97-AF65-F5344CB8AC3E}">
        <p14:creationId xmlns:p14="http://schemas.microsoft.com/office/powerpoint/2010/main" val="161603547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65057EF-E3DE-2F4C-0664-82EC562F424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AA81C8B-AA6F-EC59-0A94-2691063F993E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98282213-D84F-3B9A-F7FA-58BE7D0ED55D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CD0756DA-D837-6FCA-2616-E9D7277BD7F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7F6471F-67A2-8AF7-5A00-9D472747E4D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59621A5-27B6-6BD8-30E7-02862EE104FB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0528" y="754968"/>
            <a:ext cx="10937683" cy="5245781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3559741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55F95F1-D2EB-BE96-6BA7-16D5DA3C48A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9C5D203-E7F3-4844-C3EE-A783EF4525D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14E9F25-5024-BC3A-6F5C-BCE1694092E4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EE173E2D-CD6F-993D-466E-B34F49DD7DAB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EFFA925-3A48-8A61-7B06-9741C1B3472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pic>
        <p:nvPicPr>
          <p:cNvPr id="3" name="Рисунок 2">
            <a:extLst>
              <a:ext uri="{FF2B5EF4-FFF2-40B4-BE49-F238E27FC236}">
                <a16:creationId xmlns:a16="http://schemas.microsoft.com/office/drawing/2014/main" id="{559C7865-C241-5F19-064B-690C5592F41A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9074" y="858237"/>
            <a:ext cx="11801475" cy="520373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585314535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45C1546-DDC9-DB50-E1DB-890F907F0B1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9089FED6-3252-4840-1514-3C23A81B695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251670" y="155196"/>
            <a:ext cx="11694252" cy="782375"/>
          </a:xfrm>
        </p:spPr>
        <p:txBody>
          <a:bodyPr>
            <a:noAutofit/>
          </a:bodyPr>
          <a:lstStyle/>
          <a:p>
            <a:pPr algn="ctr"/>
            <a:r>
              <a:rPr lang="ru-RU" sz="2400" b="1" dirty="0">
                <a:solidFill>
                  <a:srgbClr val="007E88"/>
                </a:solidFill>
              </a:rPr>
              <a:t>Постановление АС Поволжского округа от 12.05.2025 по Делу № А57-8276/2024 </a:t>
            </a:r>
            <a:br>
              <a:rPr lang="ru-RU" sz="2400" b="1" dirty="0">
                <a:solidFill>
                  <a:srgbClr val="007E88"/>
                </a:solidFill>
              </a:rPr>
            </a:br>
            <a:r>
              <a:rPr lang="ru-RU" sz="2000" b="1" dirty="0">
                <a:solidFill>
                  <a:srgbClr val="007E88"/>
                </a:solidFill>
              </a:rPr>
              <a:t>(Решение поддержано Определением Верховного суда РФ от 16.07.2025  № 306-ЭС25-6714)</a:t>
            </a:r>
            <a:br>
              <a:rPr lang="ru-RU" sz="2000" b="1" dirty="0">
                <a:solidFill>
                  <a:srgbClr val="007E88"/>
                </a:solidFill>
              </a:rPr>
            </a:br>
            <a:endParaRPr lang="ru-RU" sz="2000" b="1" dirty="0">
              <a:solidFill>
                <a:srgbClr val="007E88"/>
              </a:solidFill>
            </a:endParaRP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C11BAFE-77D2-1A10-CD0E-B4AE7CAAF92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402771" y="783771"/>
            <a:ext cx="11241150" cy="5826753"/>
          </a:xfrm>
        </p:spPr>
        <p:txBody>
          <a:bodyPr>
            <a:noAutofit/>
          </a:bodyPr>
          <a:lstStyle/>
          <a:p>
            <a:r>
              <a:rPr lang="ru-RU" sz="1800" dirty="0"/>
              <a:t>Заместитель прокурора Саратовской области обратился в Арбитражный суд Саратовской области с исковым заявлением в интересах публично-правового образования субъекта РФ – Саратовская область в лице Министерства труда и социальной защиты Саратовской области к ГАУ Саратовской области «Энгельсский дом-интернат для престарелых и инвалидов», ИП Горячеву Д.В. </a:t>
            </a:r>
            <a:r>
              <a:rPr lang="ru-RU" sz="1800" b="1" dirty="0"/>
              <a:t>о признании договоров, заключенных между Учреждением и ИП Горячевым Д.В. в период с января 2023 по ноябрь 2023 года на оказание услуг по поставке мяса говядины: </a:t>
            </a:r>
            <a:r>
              <a:rPr lang="ru-RU" sz="1800" dirty="0"/>
              <a:t>от 11.01.2023 № 028-23 на сумму 585 000 руб.; № 029-23 на сумму 101 250 руб.; от 23.01.2023 № 046-23 на сумму 535 500 руб.; от 30.01.2023 № 053-23 на сумму 585 000 руб.; № 054-23 на сумму 157 500 руб.; от 20.02.2023 № 085-23 на сумму 495 000 руб.; № 086-23 на сумму 321 750 руб.; от 31.03.2023 № 146-23 на сумму 585 000 руб.; № 147-23 на сумму 324 000 руб.; от 20.04.2023 № 168-23 на сумму 571 500 руб.; от 19.05.2023 № 198-23 на сумму 540 000 руб.; № 199-23 на сумму 238 000 руб.; от 31.05.2023 № 214-23 на сумму 321 750 руб.; от 31.06.2023 № 229-23 на сумму 416 000 руб.; от 03.07.2023 № 292-23 на сумму 540 000 руб.;… (всего 38 договоров)</a:t>
            </a:r>
            <a:r>
              <a:rPr lang="ru-RU" sz="1800" b="1" dirty="0"/>
              <a:t>., недействительными (ничтожными) и применении последствий недействительности ничтожных сделок; об обязании ИП Горячева Д.В. возвратить денежные средства в размере  11 842 100 руб. </a:t>
            </a:r>
          </a:p>
          <a:p>
            <a:endParaRPr lang="ru-RU" sz="1800" b="1" dirty="0"/>
          </a:p>
          <a:p>
            <a:r>
              <a:rPr lang="ru-RU" sz="1800" b="1" dirty="0"/>
              <a:t>Позиция суда:</a:t>
            </a:r>
            <a:endParaRPr lang="ru-RU" sz="1800" dirty="0"/>
          </a:p>
          <a:p>
            <a:r>
              <a:rPr lang="ru-RU" sz="1800" dirty="0"/>
              <a:t>По сроку действия договоры следуют один за другим, срок исполнения по ряду сделок совпадает, что свидетельствует об одном едином непрерывном длительном сроке. Договоры образуют одну сделку, искусственно раздробленную и оформленную различными договорами. </a:t>
            </a:r>
          </a:p>
          <a:p>
            <a:r>
              <a:rPr lang="ru-RU" sz="1800" b="1" dirty="0">
                <a:solidFill>
                  <a:srgbClr val="FF0000"/>
                </a:solidFill>
              </a:rPr>
              <a:t>Договоры признать ничтожными. Денежные средства возвратить заказчику.</a:t>
            </a:r>
          </a:p>
          <a:p>
            <a:pPr marL="0" indent="0">
              <a:buNone/>
            </a:pPr>
            <a:endParaRPr lang="ru-RU" sz="16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140629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>
            <a:extLst>
              <a:ext uri="{FF2B5EF4-FFF2-40B4-BE49-F238E27FC236}">
                <a16:creationId xmlns:a16="http://schemas.microsoft.com/office/drawing/2014/main" id="{F5B77E42-F68E-1FD5-4B73-A42C2344784F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238538" y="115958"/>
            <a:ext cx="11615105" cy="4525963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b="1" dirty="0">
                <a:solidFill>
                  <a:srgbClr val="007E88"/>
                </a:solidFill>
              </a:rPr>
              <a:t>В Омске суд вынес приговор по уголовному делу о превышении должностных полномочий </a:t>
            </a:r>
            <a:br>
              <a:rPr lang="ru-RU" sz="2000" b="1" dirty="0">
                <a:solidFill>
                  <a:srgbClr val="007E88"/>
                </a:solidFill>
              </a:rPr>
            </a:br>
            <a:r>
              <a:rPr lang="ru-RU" sz="2000" b="1" dirty="0">
                <a:solidFill>
                  <a:srgbClr val="007E88"/>
                </a:solidFill>
              </a:rPr>
              <a:t>(286 статья УК РФ) руководителем корпоративного заказчика, повлекшим причинение ущерба в размере более 12 млн рублей (Пресс-релиз Прокуратуры области)</a:t>
            </a:r>
          </a:p>
          <a:p>
            <a:pPr algn="ctr"/>
            <a:endParaRPr lang="ru-RU" sz="2000" b="1" dirty="0">
              <a:solidFill>
                <a:srgbClr val="007E88"/>
              </a:solidFill>
            </a:endParaRPr>
          </a:p>
          <a:p>
            <a:pPr marL="0" indent="0" algn="ctr">
              <a:buNone/>
            </a:pPr>
            <a:r>
              <a:rPr lang="ru-RU" sz="2000" dirty="0"/>
              <a:t>27.05.2022</a:t>
            </a:r>
          </a:p>
          <a:p>
            <a:r>
              <a:rPr lang="ru-RU" sz="1600" dirty="0"/>
              <a:t>Прокуратура Кировского округа г. Омска в суде поддержала государственное обвинение по уголовному делу в отношении бывшего директора АО «</a:t>
            </a:r>
            <a:r>
              <a:rPr lang="ru-RU" sz="1600" dirty="0" err="1"/>
              <a:t>Омскавтодор</a:t>
            </a:r>
            <a:r>
              <a:rPr lang="ru-RU" sz="1600" dirty="0"/>
              <a:t>». Он признан виновным в совершении преступления, предусмотренного ч. 1 ст. 286 УК РФ (превышение должностных полномочий).</a:t>
            </a:r>
          </a:p>
          <a:p>
            <a:r>
              <a:rPr lang="ru-RU" sz="1600" dirty="0"/>
              <a:t>В суде установлено, что в 2019-2020 гг. фигурант дела, возглавляя указанное АО, при осуществлении закупок нерудных материалов создал преимущества трем организациям, заключая с ними соответствующие договоры поставок как с единственными поставщиками без соблюдения конкурсных процедур. </a:t>
            </a:r>
            <a:r>
              <a:rPr lang="ru-RU" sz="1600" b="1" dirty="0"/>
              <a:t>Договоры заключались путем искусственного дробления единой сделки на множества других, в связи с чем иные субъекты хозяйственной деятельности были лишены возможности участия в процедуре закупки.</a:t>
            </a:r>
          </a:p>
          <a:p>
            <a:r>
              <a:rPr lang="ru-RU" sz="1600" dirty="0"/>
              <a:t>Из-за ограничения конкуренции акционерному обществу был причинен материальный ущерб в связи с завышением стоимости поставок товаров на общую сумму более 12 млн рублей.</a:t>
            </a:r>
          </a:p>
          <a:p>
            <a:r>
              <a:rPr lang="ru-RU" sz="1600" dirty="0"/>
              <a:t>Вину по предъявленному обвинению он не признал.</a:t>
            </a:r>
          </a:p>
          <a:p>
            <a:r>
              <a:rPr lang="ru-RU" sz="1600" dirty="0"/>
              <a:t>Кировский районный суд г. Омска назначил мужчине </a:t>
            </a:r>
            <a:r>
              <a:rPr lang="ru-RU" sz="1600" dirty="0">
                <a:solidFill>
                  <a:srgbClr val="FF0000"/>
                </a:solidFill>
              </a:rPr>
              <a:t>наказание в виде 1 года лишения свободы с отбыванием наказания в исправительной колонии общего режима, </a:t>
            </a:r>
            <a:r>
              <a:rPr lang="ru-RU" sz="1600" dirty="0"/>
              <a:t>с лишением права заниматься деятельностью, связанной с осуществлением организационно-распорядительных и административно-хозяйственных функций в организациях дорожного строительства, в течении 1 года.</a:t>
            </a:r>
          </a:p>
          <a:p>
            <a:r>
              <a:rPr lang="ru-RU" sz="1600" dirty="0"/>
              <a:t>Заявленный в интересах акционерного общества с государственным участием иск прокуратуры Омской области о взыскании причиненного преступлением ущерба удовлетворен.</a:t>
            </a:r>
          </a:p>
          <a:p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123310344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45A3350-A10F-54D6-8221-857422779BA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415956A-3BD2-4C95-EA63-67C3A150252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1: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9105A7D-0913-6547-6122-45CD2949C7C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3FBB7E7-59DA-9F5B-4884-7FECE3449C2E}"/>
              </a:ext>
            </a:extLst>
          </p:cNvPr>
          <p:cNvSpPr/>
          <p:nvPr/>
        </p:nvSpPr>
        <p:spPr>
          <a:xfrm>
            <a:off x="0" y="857251"/>
            <a:ext cx="1197292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>
                <a:solidFill>
                  <a:srgbClr val="007E88"/>
                </a:solidFill>
              </a:rPr>
              <a:t>Выбор неконкурентного способа закупок на конкурентном рынке товаров, работ, услуг.</a:t>
            </a:r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endParaRPr lang="ru-RU" sz="2400" dirty="0"/>
          </a:p>
          <a:p>
            <a:pPr algn="just"/>
            <a:r>
              <a:rPr lang="ru-RU" sz="2400" dirty="0"/>
              <a:t>Обзор судебной практики по вопросам, связанным с применением Федерального закона от 18 июля 2011 г. N 223-ФЗ "О закупках товаров, работ, услуг отдельными видами юридических лиц" (утв. Президиумом Верховного Суда РФ 16 мая 2018 г.):      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п. 9 «Избрание заказчиком способа закупки, который повлёк за собой необоснованное ограничение круга потенциальных участников, нарушает принципы осуществления закупочной деятельности и положения Закона о защите конкуренции.»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10558014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2BFF740-62BF-DAB1-E4F0-FDAB35EB73A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94670A5-3129-E2D0-A417-7D81B670C15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2: 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823EBCA-2314-3FB0-E6BD-CF2F2B1B01B9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9E59851-2A91-EEA6-ADEF-9187CF0A6BF5}"/>
              </a:ext>
            </a:extLst>
          </p:cNvPr>
          <p:cNvSpPr/>
          <p:nvPr/>
        </p:nvSpPr>
        <p:spPr>
          <a:xfrm>
            <a:off x="1" y="857251"/>
            <a:ext cx="11656514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endParaRPr lang="ru-RU" sz="2800" dirty="0"/>
          </a:p>
          <a:p>
            <a:pPr algn="ctr"/>
            <a:r>
              <a:rPr lang="ru-RU" sz="2800" b="1" dirty="0">
                <a:solidFill>
                  <a:srgbClr val="007E88"/>
                </a:solidFill>
              </a:rPr>
              <a:t>Описание предмета закупки под конкретного поставщика, производителя, товары.</a:t>
            </a:r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1827813930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797444A-D406-6299-7073-183DC9B5ABB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9047872-95DA-0983-B0F8-7B93C4EB4E01}"/>
              </a:ext>
            </a:extLst>
          </p:cNvPr>
          <p:cNvSpPr/>
          <p:nvPr/>
        </p:nvSpPr>
        <p:spPr>
          <a:xfrm>
            <a:off x="13881" y="47627"/>
            <a:ext cx="12087225" cy="5038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7B181C9E-3E40-D7A1-F030-8D343FF75D4D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48788FD-BBB3-F4BE-FDFC-5F1F14613B2C}"/>
              </a:ext>
            </a:extLst>
          </p:cNvPr>
          <p:cNvSpPr txBox="1"/>
          <p:nvPr/>
        </p:nvSpPr>
        <p:spPr>
          <a:xfrm>
            <a:off x="13881" y="-66027"/>
            <a:ext cx="12087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 223-ФЗ при осуществлении конкурентных закупок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54F7543F-B5B4-4253-D943-8AFEDF89C3E0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17149398-2F0B-99AC-716A-B78E66979C1C}"/>
              </a:ext>
            </a:extLst>
          </p:cNvPr>
          <p:cNvSpPr/>
          <p:nvPr/>
        </p:nvSpPr>
        <p:spPr>
          <a:xfrm>
            <a:off x="13882" y="509292"/>
            <a:ext cx="12006668" cy="61247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Согласно пункту 1 части 10 статьи 4 Закона N 223-ФЗ в документации о конкурентной закупке должны быть указаны требования к безопасности, качеству, техническим характеристикам, функциональным характеристикам (потребительским свойствам) товара, работы, услуги, к размерам, упаковке, отгрузке товара, к результатам работы, установленные заказчиком и предусмотренные техническими регламентами в соответствии с законодательством Российской Федерации о техническом регулировании, документами, разрабатываемыми и применяемыми в национальной системе стандартизации, принятыми в соответствии с законодательством Российской Федерации о стандартизации, иные требования, связанные с определением соответствия поставляемого товара, выполняемой работы, оказываемой услуги потребностям.</a:t>
            </a:r>
          </a:p>
          <a:p>
            <a:pPr algn="just"/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sz="2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8767EB1-1E5F-6C14-C0BD-6F2A6A4C5CFA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1717931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Заголовок 5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ctr"/>
            <a:r>
              <a:rPr lang="ru-RU" sz="2800" dirty="0">
                <a:latin typeface="Roboto Medium" pitchFamily="2" charset="0"/>
                <a:ea typeface="Roboto Medium" pitchFamily="2" charset="0"/>
                <a:cs typeface="Roboto Medium" pitchFamily="2" charset="0"/>
              </a:rPr>
              <a:t>Ответственность в базовом законодательстве.</a:t>
            </a:r>
          </a:p>
        </p:txBody>
      </p:sp>
      <p:graphicFrame>
        <p:nvGraphicFramePr>
          <p:cNvPr id="8" name="Содержимое 7"/>
          <p:cNvGraphicFramePr>
            <a:graphicFrameLocks noGrp="1"/>
          </p:cNvGraphicFramePr>
          <p:nvPr>
            <p:ph idx="1"/>
          </p:nvPr>
        </p:nvGraphicFramePr>
        <p:xfrm>
          <a:off x="824948" y="1560582"/>
          <a:ext cx="10515600" cy="435133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0" name="Скругленный прямоугольник 9"/>
          <p:cNvSpPr/>
          <p:nvPr/>
        </p:nvSpPr>
        <p:spPr>
          <a:xfrm>
            <a:off x="3803374" y="5353878"/>
            <a:ext cx="4359965" cy="622852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latin typeface="Roboto Light" pitchFamily="2" charset="0"/>
                <a:ea typeface="Roboto Light" pitchFamily="2" charset="0"/>
                <a:cs typeface="Roboto Light" pitchFamily="2" charset="0"/>
              </a:rPr>
              <a:t>ПРИ НАЛИЧИИ ВИНЫ</a:t>
            </a:r>
          </a:p>
        </p:txBody>
      </p:sp>
    </p:spTree>
    <p:extLst>
      <p:ext uri="{BB962C8B-B14F-4D97-AF65-F5344CB8AC3E}">
        <p14:creationId xmlns:p14="http://schemas.microsoft.com/office/powerpoint/2010/main" val="2538666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7C317FDD-3A46-FB91-4EAC-727329F1147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F7546C2-C828-CF45-53A3-D5E6526DCB83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C220E8DD-E864-319D-B607-C38E60ADF451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AF0C25C-C331-5E8A-AEB6-7CC7BEB21C4D}"/>
              </a:ext>
            </a:extLst>
          </p:cNvPr>
          <p:cNvSpPr txBox="1"/>
          <p:nvPr/>
        </p:nvSpPr>
        <p:spPr>
          <a:xfrm>
            <a:off x="104777" y="84210"/>
            <a:ext cx="12087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 по 223-ФЗ определяем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C13F6F6-E7F3-E0F6-696D-C8226AF8922D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B429B8F1-F43B-F239-8934-7263F5F39C13}"/>
              </a:ext>
            </a:extLst>
          </p:cNvPr>
          <p:cNvSpPr/>
          <p:nvPr/>
        </p:nvSpPr>
        <p:spPr>
          <a:xfrm>
            <a:off x="90894" y="809626"/>
            <a:ext cx="11929655" cy="483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endParaRPr lang="ru-RU" sz="28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•потребности заказчика в продукции (не указанные в техническом задании требования поставщик не обязан исполнять);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 особенности рынка закупаемой продукции;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 требования Закона № 223-ФЗ;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 требования Закона № 135-ФЗ;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 требования законодательства о стандартизации, техническом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регулировании, энергетической эффективности, санитарно- эпидемиологическом благополучии населения и др.;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• сложившиеся подходы судебных органов, ФАС России и иных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контролёров заказчика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AB2C30D-B55B-D007-4765-9B2565F0325A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56236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1D51DE3-5F93-97C8-3201-0D9372DB7CE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1A2AAB15-0FFB-682F-5988-914B349A4540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8229F9EA-5978-CEC9-71F9-094455A0DA64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1D77FB1-686F-8288-B493-EF963F2EB781}"/>
              </a:ext>
            </a:extLst>
          </p:cNvPr>
          <p:cNvSpPr txBox="1"/>
          <p:nvPr/>
        </p:nvSpPr>
        <p:spPr>
          <a:xfrm>
            <a:off x="104777" y="84210"/>
            <a:ext cx="12087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64CA6EC8-BA91-2C00-C4A8-3E19DD33EFD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5F35C24-BC38-04EC-BA3A-369FC9BB189D}"/>
              </a:ext>
            </a:extLst>
          </p:cNvPr>
          <p:cNvSpPr/>
          <p:nvPr/>
        </p:nvSpPr>
        <p:spPr>
          <a:xfrm>
            <a:off x="90894" y="809626"/>
            <a:ext cx="11929655" cy="489364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Когда в лоте объединены разные товары, работы или услуги, наличие функциональной и технологической связи определяется общей сферой применения товаров, их целевым назначением, достижением единой цели. Например, необходимостью в использовании оборудования как единого комплекса, в качестве единой технологической цепочки; направленностью на предотвращение несовместимости и ненадлежащей работы комплекса оборудования; товары являются однородными по своему потребительскому назначению, что предполагает их аналогичность и взаимозаменяемость; в связи с этим их объединение в один лот допустимо и не влечёт ущемления прав и законных интересов участников закупки; между товарами существует функциональная связь, обусловленная достижением одной цели, максимального результата.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525BE3-4584-1818-B8F9-742453599A0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48410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C535C73-DD70-8D4C-84ED-C058A22C28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7F283DE-1DBA-3B6D-52F7-52711CCAA62D}"/>
              </a:ext>
            </a:extLst>
          </p:cNvPr>
          <p:cNvSpPr/>
          <p:nvPr/>
        </p:nvSpPr>
        <p:spPr>
          <a:xfrm>
            <a:off x="0" y="1"/>
            <a:ext cx="12192000" cy="922637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29CB18BB-8797-AE85-8AE6-881A40E31D47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FEE270EB-6184-8234-37D8-6EF64D20637A}"/>
              </a:ext>
            </a:extLst>
          </p:cNvPr>
          <p:cNvSpPr txBox="1"/>
          <p:nvPr/>
        </p:nvSpPr>
        <p:spPr>
          <a:xfrm>
            <a:off x="90894" y="47626"/>
            <a:ext cx="12087225" cy="138499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8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 223-ФЗ. ВС РФ в п. 1–3 Обзор судебной практики:</a:t>
            </a:r>
          </a:p>
          <a:p>
            <a:pPr algn="ctr" eaLnBrk="1" hangingPunct="1"/>
            <a:endParaRPr lang="ru-RU" altLang="ru-RU" sz="28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E3DBB222-6B97-8A27-20E3-B81601BB13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D5875F2C-880F-6CB5-F745-63D52F474EC7}"/>
              </a:ext>
            </a:extLst>
          </p:cNvPr>
          <p:cNvSpPr/>
          <p:nvPr/>
        </p:nvSpPr>
        <p:spPr>
          <a:xfrm>
            <a:off x="77013" y="809626"/>
            <a:ext cx="11627851" cy="449353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1. Для целей информационного обеспечения закупки в документации</a:t>
            </a:r>
          </a:p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о закупке должны содержаться достаточные сведения, в том числе об объекте закупки, позволяющие потенциальному участнику сформировать своё предложение.</a:t>
            </a:r>
          </a:p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2. При закупке работ по строительству, реконструкции, капитальному ремонту объекта капитального строительства проектная документация подлежит размещению в составе документации о закупке.</a:t>
            </a:r>
          </a:p>
          <a:p>
            <a:pPr algn="just"/>
            <a:r>
              <a:rPr lang="ru-RU" sz="2600" dirty="0">
                <a:latin typeface="Arial" panose="020B0604020202020204" pitchFamily="34" charset="0"/>
                <a:cs typeface="Arial" panose="020B0604020202020204" pitchFamily="34" charset="0"/>
              </a:rPr>
              <a:t>3. При описании предмета закупки ссылки на государственные стандарты, санитарные нормы и правила, технические условия или их отдельные положения без раскрытия их содержания являются допустимыми.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EE7A54D-DDF9-EA12-6709-ABA1BEF7BA3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6779629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362E1A7-18B5-09DE-0012-0FC2A87F1E7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2DBFB93-1077-F178-0021-A836E878470E}"/>
              </a:ext>
            </a:extLst>
          </p:cNvPr>
          <p:cNvSpPr/>
          <p:nvPr/>
        </p:nvSpPr>
        <p:spPr>
          <a:xfrm>
            <a:off x="13881" y="47627"/>
            <a:ext cx="12087225" cy="5038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53FEAAF6-EDDC-F400-2807-B2FFD1BFA86E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05C8EA1A-943E-AD7C-B4B5-A19EC58620DD}"/>
              </a:ext>
            </a:extLst>
          </p:cNvPr>
          <p:cNvSpPr txBox="1"/>
          <p:nvPr/>
        </p:nvSpPr>
        <p:spPr>
          <a:xfrm>
            <a:off x="13881" y="-66027"/>
            <a:ext cx="12087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 223-ФЗ при осуществлении конкурентных закупок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C4F795E-B500-92FA-A2C9-7F883A231E7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C9B2DF8-6EB3-9D18-D3C8-5DF988C06DD2}"/>
              </a:ext>
            </a:extLst>
          </p:cNvPr>
          <p:cNvSpPr/>
          <p:nvPr/>
        </p:nvSpPr>
        <p:spPr>
          <a:xfrm>
            <a:off x="13882" y="509292"/>
            <a:ext cx="1200666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) ТЗ должно включать в себя функциональные характеристики (потребительские свойства), технические и качественные характеристики, а также эксплуатационные характеристики (при необходимости) предмета закупки (п. 1 ч. 6.1 ст. 3 Закона);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2) требования к безопасности, качеству, техническим характеристикам, функциональным характеристикам (потребительским свойствам) ТРУ к размерам, упаковке, отгрузке товара, к результатам работы должны устанавливаться с учётом требований действующих технических регламентов, документов национальной системы стандартизации либо сопровождаться обоснованием отступления от требований данных нормативных документов (п. 1 ч. 10 ст. 4);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3) по общему правилу ТЗ не может включать в себя товарные знаки, знаки обслуживания, фирменные наименования, патенты, полезные модели, промышленные образцы, наименование страны происхождения товара (п. 2 ч. 6.1 ст. 3);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4) указание ТЗ по общему правилу должно сопровождаться словами «или эквивалент» (п. 3 ч. 6.1 ст. 3);</a:t>
            </a:r>
          </a:p>
          <a:p>
            <a:r>
              <a:rPr lang="ru-RU" sz="2200" dirty="0">
                <a:latin typeface="Arial" panose="020B0604020202020204" pitchFamily="34" charset="0"/>
                <a:cs typeface="Arial" panose="020B0604020202020204" pitchFamily="34" charset="0"/>
              </a:rPr>
              <a:t>5)не допускаются действия, которые приводят или могут привести к недопущению, ограничению или устранению конкуренции (ч. 1 ст. 17 Закона № 135-ФЗ).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2309C73-A68F-CE47-3670-F000872AB38A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465747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C299E9C-D6EB-FFCD-9AFF-1885C6F693F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31A647-1086-1CDF-1142-79106EADBAEB}"/>
              </a:ext>
            </a:extLst>
          </p:cNvPr>
          <p:cNvSpPr/>
          <p:nvPr/>
        </p:nvSpPr>
        <p:spPr>
          <a:xfrm>
            <a:off x="13881" y="47627"/>
            <a:ext cx="12087225" cy="5038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B4D81FDB-653F-F8AC-6835-0FD8B385F97D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8BB65D73-CB28-0FE7-A3B0-480C9BE34161}"/>
              </a:ext>
            </a:extLst>
          </p:cNvPr>
          <p:cNvSpPr txBox="1"/>
          <p:nvPr/>
        </p:nvSpPr>
        <p:spPr>
          <a:xfrm>
            <a:off x="13881" y="-66027"/>
            <a:ext cx="12087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Описание объекта закупки 223-ФЗ при осуществлении конкурентных закупок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226088C6-4B1B-2C5C-8C9C-86042133AA25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5E248BA8-53AF-910B-E216-DD8D2936CE09}"/>
              </a:ext>
            </a:extLst>
          </p:cNvPr>
          <p:cNvSpPr/>
          <p:nvPr/>
        </p:nvSpPr>
        <p:spPr>
          <a:xfrm>
            <a:off x="13882" y="509292"/>
            <a:ext cx="12006668" cy="347787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en-US" sz="28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-Указание в закупочной документации товарного знака может быть признано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допустимым в случаях, когда закупка эквивалентного товара приведёт к дополнительным и подтверждённым затратам, превышающим возможную выгоду заказчика. 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-Такие затраты, например, могут быть связаны с необходимостью переобучения персонала, увеличения затрат на разноплановое техническое обслуживание в связи с низким уровнем технологической совместимости различных производителей и др.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3CABD40-ADEE-81AB-F2C6-DA21EC7CA9AA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5451430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8B24086D-8168-142D-49B8-14A6EA6722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9482" y="73302"/>
            <a:ext cx="11492918" cy="622984"/>
          </a:xfrm>
        </p:spPr>
        <p:txBody>
          <a:bodyPr/>
          <a:lstStyle/>
          <a:p>
            <a:r>
              <a:rPr lang="ru-RU" sz="2400" b="1" dirty="0">
                <a:solidFill>
                  <a:srgbClr val="007E88"/>
                </a:solidFill>
              </a:rPr>
              <a:t>Постановление АС Северо-Кавказского округа от 23.01.2025 по Делу № А53-10881/24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07A85976-B0BB-5E9A-2D57-D1C3CD008203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04800" y="609600"/>
            <a:ext cx="11143377" cy="5080336"/>
          </a:xfrm>
        </p:spPr>
        <p:txBody>
          <a:bodyPr/>
          <a:lstStyle/>
          <a:p>
            <a:pPr marL="0" indent="0">
              <a:buNone/>
            </a:pPr>
            <a:r>
              <a:rPr lang="ru-RU" sz="1800" b="1" dirty="0"/>
              <a:t>Фабула: </a:t>
            </a:r>
            <a:r>
              <a:rPr lang="ru-RU" sz="1800" dirty="0"/>
              <a:t>МАУ «Многофункциональный центр предоставления государственных и муниципальных услуг» Белокалитвинского района Ростовской области  провел запрос котировок в электронной форме, участниками которого могут быть только СМСП (в рамках 223-ФЗ) на приобретение легкового автомобиля марки Toyota </a:t>
            </a:r>
            <a:r>
              <a:rPr lang="ru-RU" sz="1800" dirty="0" err="1"/>
              <a:t>Саmгу</a:t>
            </a:r>
            <a:r>
              <a:rPr lang="ru-RU" sz="1800" dirty="0"/>
              <a:t> (или эквивалент) и заключил договор с ООО … (далее – Поставщик).</a:t>
            </a:r>
          </a:p>
          <a:p>
            <a:r>
              <a:rPr lang="ru-RU" sz="1800" dirty="0"/>
              <a:t>признать недействительным запрос котировок в электронной форме, участниками которого могут быть только субъекты малого и среднего предпринимательства на приобретение легкового автомобиля марки Toyota </a:t>
            </a:r>
            <a:r>
              <a:rPr lang="ru-RU" sz="1800" dirty="0" err="1"/>
              <a:t>Саmгу</a:t>
            </a:r>
            <a:r>
              <a:rPr lang="ru-RU" sz="1800" dirty="0"/>
              <a:t> (или эквивалент); </a:t>
            </a:r>
          </a:p>
          <a:p>
            <a:r>
              <a:rPr lang="ru-RU" sz="1800" dirty="0"/>
              <a:t>признать недействительным (ничтожным) договор от 03.07.2023 № 2023.117406 на поставку транспортного средства Toyota Camry, заключенного между Заказчиком и Поставщиком; </a:t>
            </a:r>
          </a:p>
          <a:p>
            <a:r>
              <a:rPr lang="ru-RU" sz="1800" dirty="0"/>
              <a:t>применить последствия недействительности ничтожной сделки в виде обязания Заказчика возвратить Поставщику транспортное средство Toyota </a:t>
            </a:r>
            <a:r>
              <a:rPr lang="ru-RU" sz="1800" dirty="0" err="1"/>
              <a:t>Саmгу</a:t>
            </a:r>
            <a:r>
              <a:rPr lang="ru-RU" sz="1800" dirty="0"/>
              <a:t>, цвет белый, 2022 года выпуска, серия и номер ПТС…, а Поставщика принять указанный автомобиль и возвратить Заказчику денежные средства в размере 4 200 000 руб.</a:t>
            </a:r>
          </a:p>
          <a:p>
            <a:pPr marL="0" indent="0">
              <a:buNone/>
            </a:pPr>
            <a:r>
              <a:rPr lang="ru-RU" sz="1800" dirty="0"/>
              <a:t>Причина такого обращения – «заточка» ТЗ, несмотря на наличие слов «или эквивалент» под Toyota </a:t>
            </a:r>
            <a:r>
              <a:rPr lang="ru-RU" sz="1800" dirty="0" err="1"/>
              <a:t>Саmгу</a:t>
            </a:r>
            <a:r>
              <a:rPr lang="ru-RU" sz="1800" dirty="0"/>
              <a:t>.</a:t>
            </a:r>
          </a:p>
          <a:p>
            <a:pPr marL="0" indent="0">
              <a:buNone/>
            </a:pPr>
            <a:r>
              <a:rPr lang="ru-RU" sz="1800" dirty="0"/>
              <a:t>Заместитель прокурора проанализировал модели иных производителей наиболее близкие к заявленным техническим заданием показателям : </a:t>
            </a:r>
            <a:r>
              <a:rPr lang="en-US" sz="1800" dirty="0"/>
              <a:t>Skoda Superb, Nissan Teana, Volkswagen Passat, Infiniti Q50, Kia K5, Hyundai Sonata, Mazda 6</a:t>
            </a:r>
            <a:r>
              <a:rPr lang="ru-RU" sz="1800" dirty="0"/>
              <a:t> и установил, что ни одна из моделей не отвечает всем требованиям ТЗ Заказчика.</a:t>
            </a:r>
          </a:p>
          <a:p>
            <a:pPr marL="0" indent="0">
              <a:buNone/>
            </a:pPr>
            <a:r>
              <a:rPr lang="ru-RU" sz="1800" dirty="0"/>
              <a:t>Зампрокурора также проанализировал иные модели </a:t>
            </a:r>
            <a:r>
              <a:rPr lang="en-US" sz="1800" dirty="0"/>
              <a:t>Toyota: Corolla, C-HR, RAV4, Highlander </a:t>
            </a:r>
            <a:r>
              <a:rPr lang="ru-RU" sz="1800" dirty="0"/>
              <a:t>и пришел к аналогичному выводу.</a:t>
            </a:r>
          </a:p>
          <a:p>
            <a:pPr marL="0" indent="0">
              <a:buNone/>
            </a:pPr>
            <a:r>
              <a:rPr lang="ru-RU" sz="1800" b="1" dirty="0"/>
              <a:t>Позиция суда: иск удовлетворить в полном объеме.</a:t>
            </a:r>
            <a:endParaRPr lang="en-US" sz="1800" b="1" dirty="0"/>
          </a:p>
          <a:p>
            <a:pPr marL="0" indent="0">
              <a:buNone/>
            </a:pPr>
            <a:endParaRPr lang="ru-RU" sz="1600" dirty="0"/>
          </a:p>
        </p:txBody>
      </p:sp>
    </p:spTree>
    <p:extLst>
      <p:ext uri="{BB962C8B-B14F-4D97-AF65-F5344CB8AC3E}">
        <p14:creationId xmlns:p14="http://schemas.microsoft.com/office/powerpoint/2010/main" val="28359732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A947E0-79DA-BAA6-B1B1-6CF62B13653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D14C2C0-E8BF-52CA-50B8-5FC32F4B12A4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3 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9D450C07-C04A-2A74-331E-374E97C5CE45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3002A67-F240-9BD3-0942-4E01BDADFAE4}"/>
              </a:ext>
            </a:extLst>
          </p:cNvPr>
          <p:cNvSpPr/>
          <p:nvPr/>
        </p:nvSpPr>
        <p:spPr>
          <a:xfrm>
            <a:off x="1" y="857251"/>
            <a:ext cx="11656514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pPr algn="ctr"/>
            <a:r>
              <a:rPr lang="ru-RU" sz="2800" b="1" dirty="0">
                <a:solidFill>
                  <a:srgbClr val="007E88"/>
                </a:solidFill>
              </a:rPr>
              <a:t>Обоснование НМЦД</a:t>
            </a:r>
          </a:p>
        </p:txBody>
      </p:sp>
    </p:spTree>
    <p:extLst>
      <p:ext uri="{BB962C8B-B14F-4D97-AF65-F5344CB8AC3E}">
        <p14:creationId xmlns:p14="http://schemas.microsoft.com/office/powerpoint/2010/main" val="3470655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DE435C8C-6D7B-C328-3BEA-79970F3A368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121844"/>
            <a:ext cx="10515600" cy="44860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E88"/>
                </a:solidFill>
              </a:rPr>
              <a:t>Наиболее часто встречающиеся нарушения, выявляемые прокуратурой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9497C99B-64DD-23D8-C24A-49973E8E50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334861" y="673216"/>
            <a:ext cx="11359392" cy="5679347"/>
          </a:xfrm>
        </p:spPr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ru-RU" sz="1800" dirty="0"/>
              <a:t>1. Использование Заказчиком поддельных коммерческих предложений (при встречной проверке прокуратура обнаруживает, что поставщик не подавал коммерческое предложение.)</a:t>
            </a:r>
          </a:p>
          <a:p>
            <a:r>
              <a:rPr lang="ru-RU" sz="1600" dirty="0"/>
              <a:t>Пример:  Прокуратура Ульяновской области провела проверку исполнения законодательства. Установила, что региональное министерство здравоохранения заключило с конкретной коммерческой организацией государственный контракт на поставку </a:t>
            </a:r>
            <a:r>
              <a:rPr lang="ru-RU" sz="1600" dirty="0" err="1"/>
              <a:t>напалечных</a:t>
            </a:r>
            <a:r>
              <a:rPr lang="ru-RU" sz="1600" dirty="0"/>
              <a:t> пульсоксиметров с принадлежностями на сумму более 5,3 млн.  рублей. Учитывая, что коммерческое предложение одним из участников конкурентных процедур в реальности не представлялось, прокуратура области направила материалы проверки в следственные органы для решения вопроса об уголовном преследовании. По результатам их рассмотрения по данному факту возбуждено уголовное дело по ч. 5 ст. 327 УК РФ (использование заведомо подложного документа). Санкция данной ст. УК РФ предусматривает максимальное наказание в виде ареста на срок до шести месяцев.</a:t>
            </a:r>
          </a:p>
          <a:p>
            <a:pPr marL="0" indent="0">
              <a:buNone/>
            </a:pPr>
            <a:r>
              <a:rPr lang="ru-RU" sz="1800" dirty="0"/>
              <a:t>2. Направление запросов по предоставлению коммерческих предложений лицам, которые не занимаются аналогичными поставками, работами, услугами.</a:t>
            </a:r>
          </a:p>
          <a:p>
            <a:r>
              <a:rPr lang="ru-RU" sz="1600" dirty="0"/>
              <a:t>Пример: по </a:t>
            </a:r>
            <a:r>
              <a:rPr lang="ru-RU" sz="1600" dirty="0" err="1"/>
              <a:t>светодиоидным</a:t>
            </a:r>
            <a:r>
              <a:rPr lang="ru-RU" sz="1600" dirty="0"/>
              <a:t> деревьям </a:t>
            </a:r>
            <a:r>
              <a:rPr lang="ru-RU" sz="1600" dirty="0" err="1"/>
              <a:t>компредложение</a:t>
            </a:r>
            <a:r>
              <a:rPr lang="ru-RU" sz="1600" dirty="0"/>
              <a:t> направило издательство газет</a:t>
            </a:r>
          </a:p>
          <a:p>
            <a:pPr marL="0" indent="0">
              <a:buNone/>
            </a:pPr>
            <a:r>
              <a:rPr lang="ru-RU" sz="1800" dirty="0"/>
              <a:t>3. Направление запросов лицам, которые по юридическим основаниям не могут предоставлять коммерческие предложения (исключены из ЕГРЮЛ, признаны банкротом с открытием конкурсного производства, находятся в РНП и др. основания). </a:t>
            </a:r>
            <a:r>
              <a:rPr lang="ru-RU" sz="1600" dirty="0"/>
              <a:t>Пример далее.</a:t>
            </a:r>
          </a:p>
          <a:p>
            <a:pPr marL="0" indent="0">
              <a:buNone/>
            </a:pPr>
            <a:r>
              <a:rPr lang="ru-RU" sz="1800" dirty="0"/>
              <a:t>4. Использование коммерческих предложений от взаимозависимых лиц (проверяется через ЕГРЮЛ)</a:t>
            </a:r>
          </a:p>
          <a:p>
            <a:r>
              <a:rPr lang="ru-RU" sz="1600" dirty="0"/>
              <a:t>НК РФ Статья 40 часть 8. При определении рыночных цен товаров, работ или услуг принимаются во внимание сделки между лицами, </a:t>
            </a:r>
            <a:r>
              <a:rPr lang="ru-RU" sz="1600" u="sng" dirty="0"/>
              <a:t>не являющимися взаимозависимыми</a:t>
            </a:r>
            <a:r>
              <a:rPr lang="ru-RU" sz="1800" dirty="0"/>
              <a:t>.</a:t>
            </a:r>
          </a:p>
          <a:p>
            <a:pPr marL="0" indent="0">
              <a:buNone/>
            </a:pPr>
            <a:r>
              <a:rPr lang="ru-RU" sz="1800" b="1" dirty="0">
                <a:solidFill>
                  <a:srgbClr val="007E88"/>
                </a:solidFill>
              </a:rPr>
              <a:t>Определение ВС РФ № 307-ЭС24-1200 от 11.03.2024 по Делу А13-17397/2022 об отказе в передаче кассационной жалобы в Судебную коллегию по экономическим спорам ВС РФ; Постановление 18 ААС от 07.08.2023 по делу № А47-21175/2022</a:t>
            </a:r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pPr marL="0" indent="0">
              <a:buNone/>
            </a:pPr>
            <a:endParaRPr lang="ru-RU" sz="1800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18579693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175ED5F-E70B-39D7-6E23-57870157AA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51F9DCE-4485-A28C-B465-99401A9384F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4 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7378B69-FB80-B54B-475F-70A90CB9C408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9C0AAC76-02D3-DFD0-C5CC-3D91F4229E0B}"/>
              </a:ext>
            </a:extLst>
          </p:cNvPr>
          <p:cNvSpPr/>
          <p:nvPr/>
        </p:nvSpPr>
        <p:spPr>
          <a:xfrm>
            <a:off x="1" y="857251"/>
            <a:ext cx="116565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pPr algn="ctr"/>
            <a:r>
              <a:rPr lang="ru-RU" sz="2800" b="1" dirty="0">
                <a:solidFill>
                  <a:srgbClr val="007E88"/>
                </a:solidFill>
              </a:rPr>
              <a:t>Нарушения на стадии исполнения договора</a:t>
            </a:r>
          </a:p>
        </p:txBody>
      </p:sp>
    </p:spTree>
    <p:extLst>
      <p:ext uri="{BB962C8B-B14F-4D97-AF65-F5344CB8AC3E}">
        <p14:creationId xmlns:p14="http://schemas.microsoft.com/office/powerpoint/2010/main" val="1106343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BAE0179-5078-6D83-C9C9-AB3DCDE23C7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4810"/>
            <a:ext cx="10515600" cy="87245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E88"/>
                </a:solidFill>
              </a:rPr>
              <a:t>Изменение существенных условий договора, заключенного  по результатам конкурентной закупки, как с победителем, так и с единственным участником.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DCAFE68C-A15C-479B-4FB7-EA7BEEA9E23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28506" y="1196449"/>
            <a:ext cx="10959517" cy="5305019"/>
          </a:xfrm>
        </p:spPr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ru-RU" sz="1800" b="1" dirty="0"/>
              <a:t>Постановление Пленума Верховного Суда РФ от 4 марта 2021 г. N 2 «О некоторых вопросах, возникающих в связи с применением судами антимонопольного законодательства» п. 41.: </a:t>
            </a:r>
            <a:br>
              <a:rPr lang="ru-RU" sz="1800" b="1" dirty="0"/>
            </a:br>
            <a:r>
              <a:rPr lang="ru-RU" sz="1800" dirty="0"/>
              <a:t>Изменение сторонами условий договора, заключенного по результатам обязательных процедур, конкурентных закупок, допускается в пределах, установленных законом … и само по себе не может являться нарушением требований частей 1 и 2 статьи 17 Закона о защите конкуренции. </a:t>
            </a:r>
          </a:p>
          <a:p>
            <a:r>
              <a:rPr lang="ru-RU" sz="1800" dirty="0"/>
              <a:t>Вместе с тем, если договор изменен настолько, что это влияет на условия, представляющие существенное значение, например, для определения цены договора, и имеются достаточные основания полагать, что в случае изначального предложения договора на измененных условиях состав участников был бы иным и (или) победителем могло быть признано другое лицо, то действия сторон по изменению договора </a:t>
            </a:r>
            <a:r>
              <a:rPr lang="ru-RU" sz="1800" u="sng" dirty="0"/>
              <a:t>могут быть квалифицированы как обход требований статьи 17 Закона о защите конкуренции, а соглашение, которым внесены соответствующие изменения, считается ничтожным на основании частей 1 и 2 статьи 17 Закона о защите конкуренции, пункта 2 статьи 168 и пункта 8 статьи 448 Гражданского кодекса.</a:t>
            </a:r>
          </a:p>
          <a:p>
            <a:endParaRPr lang="ru-RU" sz="1800" u="sng" dirty="0"/>
          </a:p>
          <a:p>
            <a:pPr marL="0" indent="0">
              <a:buNone/>
            </a:pPr>
            <a:r>
              <a:rPr lang="ru-RU" sz="1800" dirty="0">
                <a:solidFill>
                  <a:srgbClr val="FF0000"/>
                </a:solidFill>
              </a:rPr>
              <a:t>На практике встречаются:</a:t>
            </a:r>
          </a:p>
          <a:p>
            <a:r>
              <a:rPr lang="ru-RU" sz="1800" dirty="0"/>
              <a:t>изменение сроков исполнения обязательств поставщика, </a:t>
            </a:r>
          </a:p>
          <a:p>
            <a:r>
              <a:rPr lang="ru-RU" sz="1800" dirty="0"/>
              <a:t>предоставление аванса (несмотря на то, что по условиям закупки аванс не предполагался) или увеличение размера аванса, </a:t>
            </a:r>
          </a:p>
          <a:p>
            <a:r>
              <a:rPr lang="ru-RU" sz="1800" dirty="0"/>
              <a:t>изменение объемов закупаемой продукции с превышением пределов, установленных Положением о закупке, </a:t>
            </a:r>
          </a:p>
          <a:p>
            <a:r>
              <a:rPr lang="ru-RU" sz="1800" dirty="0"/>
              <a:t>неприменение мер ответственности к Поставщику (несмотря на то, что они предусматривались в проекте договора)</a:t>
            </a:r>
          </a:p>
        </p:txBody>
      </p:sp>
    </p:spTree>
    <p:extLst>
      <p:ext uri="{BB962C8B-B14F-4D97-AF65-F5344CB8AC3E}">
        <p14:creationId xmlns:p14="http://schemas.microsoft.com/office/powerpoint/2010/main" val="24887666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313766" y="259977"/>
            <a:ext cx="7368988" cy="1308847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+mn-lt"/>
                <a:ea typeface="Roboto Light" pitchFamily="2" charset="0"/>
                <a:cs typeface="Roboto Light" pitchFamily="2" charset="0"/>
              </a:rPr>
              <a:t>Административная ответственность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type="body" idx="1"/>
          </p:nvPr>
        </p:nvSpPr>
        <p:spPr>
          <a:xfrm>
            <a:off x="385483" y="2106706"/>
            <a:ext cx="11501718" cy="4482353"/>
          </a:xfrm>
        </p:spPr>
        <p:txBody>
          <a:bodyPr/>
          <a:lstStyle/>
          <a:p>
            <a:endParaRPr lang="ru-RU" sz="1800" dirty="0">
              <a:solidFill>
                <a:schemeClr val="tx1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  <a:p>
            <a:r>
              <a:rPr lang="ru-RU" sz="2000" b="1" dirty="0">
                <a:solidFill>
                  <a:schemeClr val="tx1"/>
                </a:solidFill>
                <a:ea typeface="Roboto Light" pitchFamily="2" charset="0"/>
                <a:cs typeface="Roboto Light" pitchFamily="2" charset="0"/>
              </a:rPr>
              <a:t>"Кодекс Российской Федерации об административных правонарушениях" от 30.12.2001 N 195-ФЗ (ред. от 03.02.2025)</a:t>
            </a:r>
          </a:p>
          <a:p>
            <a:r>
              <a:rPr lang="ru-RU" sz="2000" b="1" dirty="0">
                <a:solidFill>
                  <a:schemeClr val="tx1"/>
                </a:solidFill>
                <a:ea typeface="Roboto Light" pitchFamily="2" charset="0"/>
                <a:cs typeface="Roboto Light" pitchFamily="2" charset="0"/>
              </a:rPr>
              <a:t>Федеральный закон от 28.12.2024 N 500-ФЗ</a:t>
            </a:r>
          </a:p>
          <a:p>
            <a:r>
              <a:rPr lang="ru-RU" sz="2000" b="1" dirty="0">
                <a:solidFill>
                  <a:schemeClr val="tx1"/>
                </a:solidFill>
                <a:ea typeface="Roboto Light" pitchFamily="2" charset="0"/>
                <a:cs typeface="Roboto Light" pitchFamily="2" charset="0"/>
              </a:rPr>
              <a:t>"О внесении изменений в Кодекс Российской Федерации об административных правонарушениях и статью 1 Федерального закона "О внесении изменений в Кодекс Российской Федерации об административных правонарушениях«</a:t>
            </a:r>
          </a:p>
          <a:p>
            <a:r>
              <a:rPr lang="ru-RU" sz="2000" b="1" dirty="0">
                <a:solidFill>
                  <a:schemeClr val="tx1"/>
                </a:solidFill>
                <a:ea typeface="Roboto Light" pitchFamily="2" charset="0"/>
                <a:cs typeface="Roboto Light" pitchFamily="2" charset="0"/>
              </a:rPr>
              <a:t>Ст. 5: Настоящий Федеральный закон вступает в силу с 1 марта 2025 года, за исключением статьи 2 настоящего Федерального закона (не про закупки).</a:t>
            </a:r>
          </a:p>
          <a:p>
            <a:endParaRPr lang="ru-RU" sz="2000" b="1" dirty="0">
              <a:ea typeface="Roboto Light" pitchFamily="2" charset="0"/>
              <a:cs typeface="Roboto Light" pitchFamily="2" charset="0"/>
            </a:endParaRPr>
          </a:p>
          <a:p>
            <a:pPr>
              <a:buNone/>
            </a:pPr>
            <a:endParaRPr lang="ru-RU" sz="1800" dirty="0"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pic>
        <p:nvPicPr>
          <p:cNvPr id="10" name="Рисунок 9" descr="skrinshot-06-04-2020-134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144000" y="365639"/>
            <a:ext cx="2203450" cy="16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28631205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A7522C-C6B3-ED8C-6BEC-38F48C227EE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>
            <a:extLst>
              <a:ext uri="{FF2B5EF4-FFF2-40B4-BE49-F238E27FC236}">
                <a16:creationId xmlns:a16="http://schemas.microsoft.com/office/drawing/2014/main" id="{4A366CE4-EFE1-3DA3-B060-8001356E952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244810"/>
            <a:ext cx="10515600" cy="872455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solidFill>
                  <a:srgbClr val="007E88"/>
                </a:solidFill>
              </a:rPr>
              <a:t>Приемка (и зачастую оплата) работы (ее результатов) / товара, несоответствующей(го) условиям договора </a:t>
            </a:r>
          </a:p>
        </p:txBody>
      </p:sp>
      <p:sp>
        <p:nvSpPr>
          <p:cNvPr id="3" name="Объект 2">
            <a:extLst>
              <a:ext uri="{FF2B5EF4-FFF2-40B4-BE49-F238E27FC236}">
                <a16:creationId xmlns:a16="http://schemas.microsoft.com/office/drawing/2014/main" id="{44AE82B8-1164-9D46-600B-79D9C32D6965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313896"/>
            <a:ext cx="10515600" cy="5019792"/>
          </a:xfrm>
        </p:spPr>
        <p:txBody>
          <a:bodyPr>
            <a:normAutofit/>
          </a:bodyPr>
          <a:lstStyle/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lang="ru-RU" sz="1800" b="1" u="sng" dirty="0"/>
              <a:t>Конкретные примеры:  </a:t>
            </a:r>
            <a:r>
              <a:rPr lang="ru-RU" sz="1800" b="1" dirty="0"/>
              <a:t>Заказчик: Санкт-Петербургское государственное бюджетное учреждение здравоохранения Клиническая больница Святителя Луки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1)	Согласно пункту 157 Проекта сметы, предусмотрена работа по устройству покрытий мозаичных: терраццо толщиной 20 мм с рисунком (душевая)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в объеме 1,6 м2 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с использованием раствора декоративного определенного определенных пунктом 158 Проекта сметы Контракта.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Указанная работа в объеме 1,6 м2 принята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согласно пункту 78 Акта о приемке выполненных работ (форма КС-2) от 05.12.2022 № 2, соответственно, раствор декоративный, согласно пункту 79 данного Акта.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Однако, в результате визуального осмотра, установлено, что фактический объем указанной работы составляет 1 м2. Данный факт подтвержден произведенными обмерами. </a:t>
            </a:r>
          </a:p>
          <a:p>
            <a:pPr marL="0" marR="0" lvl="0" indent="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None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2)	Пунктом 81 Проекта сметы, предусмотрена работа по установке, в том числе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дверей дубовых индивидуального изготовления размером 2400х1000 мм, в количестве 4 шт.,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двери дубовой индивидуального изготовления размером 2100х800 мм, в количестве 1 шт.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,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двери дубовой индивидуального изготовления размером 2100х700 мм, в количестве 1  шт.</a:t>
            </a: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. </a:t>
            </a:r>
          </a:p>
          <a:p>
            <a:pPr marL="228600" marR="0" lvl="0" indent="-228600" algn="l" defTabSz="914400" rtl="0" eaLnBrk="1" fontAlgn="auto" latinLnBrk="0" hangingPunct="1">
              <a:lnSpc>
                <a:spcPct val="90000"/>
              </a:lnSpc>
              <a:spcBef>
                <a:spcPts val="1000"/>
              </a:spcBef>
              <a:spcAft>
                <a:spcPts val="0"/>
              </a:spcAft>
              <a:buClrTx/>
              <a:buSzTx/>
              <a:buFont typeface="Arial" panose="020B0604020202020204" pitchFamily="34" charset="0"/>
              <a:buChar char="•"/>
              <a:tabLst/>
              <a:defRPr/>
            </a:pPr>
            <a:r>
              <a:rPr kumimoji="0" lang="ru-RU" sz="17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Однако, согласно пунктам 1, 3, 4, 5 Акта о приемке выполненных работ (форма КС-2), Подрядчиком выполнена, а Заказчиком принята работа по установке, в том числе дверей дубовых индивидуального изготовления размером </a:t>
            </a:r>
            <a:r>
              <a:rPr kumimoji="0" lang="ru-RU" sz="17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t>2400х1000 мм в количестве 3 шт., двери дубовой индивидуального изготовления размером 2100х900 мм, в количестве 1 шт., дверей дубовых индивидуального изготовления размером 2100х800 мм, в количестве 2 шт.</a:t>
            </a:r>
          </a:p>
        </p:txBody>
      </p:sp>
    </p:spTree>
    <p:extLst>
      <p:ext uri="{BB962C8B-B14F-4D97-AF65-F5344CB8AC3E}">
        <p14:creationId xmlns:p14="http://schemas.microsoft.com/office/powerpoint/2010/main" val="1035861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B46F24-4EDD-8A2D-3288-1DCEE0B1A9E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FCF66FE-577B-0B03-0CC6-2CE06157882B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 </a:t>
            </a:r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27913FD-DF68-7AFB-6B6D-EBB4F264C6D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BFD2D5F-7338-98ED-099D-7A70A5A9721E}"/>
              </a:ext>
            </a:extLst>
          </p:cNvPr>
          <p:cNvSpPr/>
          <p:nvPr/>
        </p:nvSpPr>
        <p:spPr>
          <a:xfrm>
            <a:off x="1" y="857251"/>
            <a:ext cx="11656514" cy="224676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endParaRPr lang="ru-RU" sz="2800" b="1" dirty="0">
              <a:solidFill>
                <a:srgbClr val="007E88"/>
              </a:solidFill>
            </a:endParaRPr>
          </a:p>
          <a:p>
            <a:pPr algn="ctr"/>
            <a:r>
              <a:rPr lang="ru-RU" sz="2800" b="1" dirty="0">
                <a:solidFill>
                  <a:srgbClr val="007E88"/>
                </a:solidFill>
              </a:rPr>
              <a:t>Национальный режим</a:t>
            </a:r>
          </a:p>
        </p:txBody>
      </p:sp>
    </p:spTree>
    <p:extLst>
      <p:ext uri="{BB962C8B-B14F-4D97-AF65-F5344CB8AC3E}">
        <p14:creationId xmlns:p14="http://schemas.microsoft.com/office/powerpoint/2010/main" val="404580386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9798D38-1B02-E535-3B1A-D384F620943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F6D0CC3-90A0-FA9C-2A29-22D20631C125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Структура</a:t>
            </a:r>
          </a:p>
          <a:p>
            <a:pPr algn="ctr"/>
            <a:r>
              <a:rPr lang="ru-RU" sz="2400" dirty="0"/>
              <a:t> Постановления Правительства РФ от 23.12.2024 № 1875-ФЗ 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12 статей. 4 приложения с Перечнем + 2 приложения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F05257-B717-A7A2-A6E2-A170B1A2B526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2C4103B-864C-2646-5A62-DB7637311091}"/>
              </a:ext>
            </a:extLst>
          </p:cNvPr>
          <p:cNvSpPr/>
          <p:nvPr/>
        </p:nvSpPr>
        <p:spPr>
          <a:xfrm>
            <a:off x="87086" y="1490741"/>
            <a:ext cx="11885840" cy="517064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Статья 1. Установленные Правительством РФ меры: запреты, ограничения, преимущества; </a:t>
            </a:r>
          </a:p>
          <a:p>
            <a:pPr algn="just"/>
            <a:r>
              <a:rPr lang="ru-RU" sz="2200" dirty="0"/>
              <a:t>Статья 2. Минимальная обязательная доля закупок товаров российского происхождения; </a:t>
            </a:r>
          </a:p>
          <a:p>
            <a:pPr algn="just"/>
            <a:r>
              <a:rPr lang="ru-RU" sz="2200" b="1" dirty="0">
                <a:solidFill>
                  <a:srgbClr val="007E88"/>
                </a:solidFill>
              </a:rPr>
              <a:t>Статья 3.</a:t>
            </a:r>
            <a:r>
              <a:rPr lang="ru-RU" sz="2200" dirty="0"/>
              <a:t> </a:t>
            </a:r>
            <a:r>
              <a:rPr lang="ru-RU" sz="2200" u="sng" dirty="0"/>
              <a:t>Информация и документы</a:t>
            </a:r>
            <a:r>
              <a:rPr lang="ru-RU" sz="2200" dirty="0"/>
              <a:t>, подтверждающие страну происхождения товара: номер реестровой записи из РРПП (ЕРПП), количество баллов ПП, уровень РЭП, подтверждение стадий производства ЛП, номер реестровой записи из РРПО (</a:t>
            </a:r>
            <a:r>
              <a:rPr lang="ru-RU" sz="2200" dirty="0" err="1"/>
              <a:t>Евр.РПО</a:t>
            </a:r>
            <a:r>
              <a:rPr lang="ru-RU" sz="2200" dirty="0"/>
              <a:t>), товары для ГОЗ; </a:t>
            </a:r>
          </a:p>
          <a:p>
            <a:pPr algn="just"/>
            <a:r>
              <a:rPr lang="ru-RU" sz="2200" b="1" dirty="0">
                <a:solidFill>
                  <a:srgbClr val="007E88"/>
                </a:solidFill>
              </a:rPr>
              <a:t>Статья 4.</a:t>
            </a:r>
            <a:r>
              <a:rPr lang="ru-RU" sz="2200" dirty="0"/>
              <a:t> Российские товары (</a:t>
            </a:r>
            <a:r>
              <a:rPr lang="ru-RU" sz="2200" dirty="0" err="1"/>
              <a:t>р,у</a:t>
            </a:r>
            <a:r>
              <a:rPr lang="ru-RU" sz="2200" dirty="0"/>
              <a:t>), граждане, лица = товары, граждане, лица из ЕАЭС (Россия, Белоруссия. Киргизия, Казахстан, Армения; условия предоставления преимущества, </a:t>
            </a:r>
            <a:r>
              <a:rPr lang="ru-RU" sz="2200" b="1" dirty="0">
                <a:solidFill>
                  <a:srgbClr val="007E88"/>
                </a:solidFill>
              </a:rPr>
              <a:t>условия включения в один объект (предмет) закупки ТРУ как включённых в приложения к Постановлению, так и нет</a:t>
            </a:r>
            <a:r>
              <a:rPr lang="ru-RU" sz="2200" dirty="0"/>
              <a:t>; некоторые исключения из мер; определение заказчиков, которые обязаны достичь минимальную обязательную долю, которые не обязаны достичь такой доли, которые применяют и не применяют меры; особенности запрета закупки иностранного ПО, ЛП; особенности закупки РЭП первого уровня; дополнительные требования к ПО;</a:t>
            </a:r>
          </a:p>
          <a:p>
            <a:pPr algn="just"/>
            <a:r>
              <a:rPr lang="ru-RU" sz="2200" dirty="0"/>
              <a:t>Статья 5. Возможности неприменения запрета; обоснование неприменения запрета ПО; </a:t>
            </a:r>
          </a:p>
          <a:p>
            <a:pPr algn="just"/>
            <a:r>
              <a:rPr lang="ru-RU" sz="2200" dirty="0"/>
              <a:t>Статья 6. Возможности неприменения ограничения; (4 исключения / 2 из них интересны всем);</a:t>
            </a:r>
          </a:p>
          <a:p>
            <a:pPr algn="just"/>
            <a:r>
              <a:rPr lang="ru-RU" sz="2200" dirty="0"/>
              <a:t>Статья 7. Заказчики по Закону № 44-ФЗ: описание объекта закупки (33) и обоснование НМЦК (22).</a:t>
            </a:r>
            <a:endParaRPr lang="ru-RU" sz="2200" dirty="0">
              <a:solidFill>
                <a:srgbClr val="007E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003853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8E07A78-6FA8-7631-EB07-B77A170FD5C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2687CBD-27A7-8FEE-6232-47629C746FC4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dirty="0"/>
              <a:t>Постановление Правительства РФ от 23.12.2024 № 1875-ФЗ «О мерах по предоставлению национального режима при осуществлении закупок товаров, работ, услуг для обеспечения государственных и муниципальных нужд, закупок товаров, работ, услуг отдельными видами юридических лиц»</a:t>
            </a:r>
            <a:endParaRPr lang="ru-RU" sz="2000" b="1" dirty="0">
              <a:solidFill>
                <a:schemeClr val="bg1"/>
              </a:solidFill>
            </a:endParaRPr>
          </a:p>
          <a:p>
            <a:pPr algn="ctr"/>
            <a:r>
              <a:rPr lang="ru-RU" sz="2000" b="1" dirty="0">
                <a:solidFill>
                  <a:schemeClr val="bg1"/>
                </a:solidFill>
              </a:rPr>
              <a:t>(работ, услуг).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2D99E81-4495-77F4-3992-4EA428FC666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60629A2-71D2-9DE7-D710-9EEEEDCBCA10}"/>
              </a:ext>
            </a:extLst>
          </p:cNvPr>
          <p:cNvSpPr/>
          <p:nvPr/>
        </p:nvSpPr>
        <p:spPr>
          <a:xfrm>
            <a:off x="171451" y="1490741"/>
            <a:ext cx="11849098" cy="50167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Статья 8. Утвердить: положение об отчёте об объёме закупок ТРУ российского происхождения, изменения в отдельные НПА, отмена отдельных норм и НПА ;</a:t>
            </a:r>
          </a:p>
          <a:p>
            <a:pPr algn="just"/>
            <a:r>
              <a:rPr lang="ru-RU" sz="2000" dirty="0"/>
              <a:t>Статья 9. Определить Минфин России как уполномоченный на оценку и рассмотрение отчётов ФОИВ; </a:t>
            </a:r>
          </a:p>
          <a:p>
            <a:pPr algn="just"/>
            <a:r>
              <a:rPr lang="ru-RU" sz="2000" dirty="0"/>
              <a:t>Статья 10. Переходные положения: постановление применяется после дня вступления его в силу, отдельные ограничения – с 01.09.2025; по 31.08.2025 по отдельным товарам страна происхождения подтверждается сертификатами РФ или ЕАЭС, актами экспертизы ТПП РФ; особенности подтверждения страны происхождения некоторых ЛП; право не применять запреты по отдельным поз. до 01.07.2025; </a:t>
            </a:r>
          </a:p>
          <a:p>
            <a:pPr algn="just"/>
            <a:r>
              <a:rPr lang="ru-RU" sz="2000" dirty="0"/>
              <a:t>Статья 11. О рекомендации применения заказчиками при закупках ЛП и МИ применять нормы ПП РФ № 929 и № 620 (объединение и формирование лотов); </a:t>
            </a:r>
          </a:p>
          <a:p>
            <a:pPr algn="just"/>
            <a:r>
              <a:rPr lang="ru-RU" sz="2000" dirty="0"/>
              <a:t>Статья 12. Постановление вступает в силу с 01.01.2025 (</a:t>
            </a:r>
            <a:r>
              <a:rPr lang="ru-RU" sz="2000" dirty="0" err="1"/>
              <a:t>пп</a:t>
            </a:r>
            <a:r>
              <a:rPr lang="ru-RU" sz="2000" dirty="0"/>
              <a:t>. «ф» п. 4 – с 01.09.2025). 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4 Приложения: </a:t>
            </a:r>
            <a:r>
              <a:rPr lang="ru-RU" sz="2000" dirty="0">
                <a:solidFill>
                  <a:srgbClr val="007E88"/>
                </a:solidFill>
              </a:rPr>
              <a:t>Приложение 1</a:t>
            </a:r>
            <a:r>
              <a:rPr lang="ru-RU" sz="2000" dirty="0"/>
              <a:t> – запреты (151 поз.); </a:t>
            </a:r>
            <a:r>
              <a:rPr lang="ru-RU" sz="2000" dirty="0">
                <a:solidFill>
                  <a:srgbClr val="007E88"/>
                </a:solidFill>
              </a:rPr>
              <a:t>Приложение 2</a:t>
            </a:r>
            <a:r>
              <a:rPr lang="ru-RU" sz="2000" dirty="0"/>
              <a:t> – ограничения (465 поз.); Приложение 3 – минимальная обязательная доля (277 поз.); Приложение 4 – предельное значение доли иностранного сырья в МИ (6 поз.); Положение об отчёте об объёме закупок ТРУ российского происхождения с 2 приложениями .</a:t>
            </a:r>
          </a:p>
          <a:p>
            <a:pPr algn="just"/>
            <a:r>
              <a:rPr lang="ru-RU" sz="2000" dirty="0"/>
              <a:t>Перечень изменённых и отменённых НПА (отдельных норм НПА).</a:t>
            </a:r>
            <a:endParaRPr lang="ru-RU" sz="2000" dirty="0">
              <a:solidFill>
                <a:srgbClr val="007E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21705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B1011-41EB-BF39-16D5-B71621BEE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A6437D2-F0F6-779E-9EB6-57E646497B34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Общие положения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440F3C-0A3B-49E0-84F5-6F7F68A41A6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479EB7E-EE72-938D-E56D-838A36BAF0A1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0130" y="1037969"/>
            <a:ext cx="11384691" cy="53289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29654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F358023-F89C-278C-D6DD-D1D764953D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FD66739-158C-5780-B59F-73A9F8B12A42}"/>
              </a:ext>
            </a:extLst>
          </p:cNvPr>
          <p:cNvSpPr/>
          <p:nvPr/>
        </p:nvSpPr>
        <p:spPr>
          <a:xfrm>
            <a:off x="0" y="1"/>
            <a:ext cx="12192000" cy="85725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000" b="1" dirty="0">
                <a:solidFill>
                  <a:schemeClr val="bg1"/>
                </a:solidFill>
              </a:rPr>
              <a:t>Про декларацию и отклонения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F5D3E3-F5C5-DF14-5DC3-BF67707A1BB4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A3E9313-59A4-F955-D4AA-9E5C3708F153}"/>
              </a:ext>
            </a:extLst>
          </p:cNvPr>
          <p:cNvSpPr/>
          <p:nvPr/>
        </p:nvSpPr>
        <p:spPr>
          <a:xfrm>
            <a:off x="219073" y="990600"/>
            <a:ext cx="11801476" cy="344709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dirty="0"/>
              <a:t>-С учётом того, что Закон № 223-ФЗ не определяет порядок рассмотрения, оценки и сопоставления заявок на участие в закупке, а также основания отклонения заявок на участие в закупке (за исключением положений, предусмотренных статьёй 34 Закона № 223-ФЗ), заказчик самостоятельно устанавливает такие положения в соответствии с положением о закупке с учётом требований и принципов Закона № 223-ФЗ и изданных в его реализацию подзаконных нормативных правовых актов, включая Постановление № 1875.</a:t>
            </a:r>
          </a:p>
          <a:p>
            <a:pPr algn="just"/>
            <a:r>
              <a:rPr lang="ru-RU" dirty="0"/>
              <a:t>-Подтверждением происхождения товаров из Российской Федерации, указанных в соответствующих позициях приложения № 2 к Постановлению № 1875, если заказчиком задекларировано в документации о закупке отсутствие в реестре российской промышленной продукции таких товаров, является указание в заявке на участие в закупке наименования страны происхождения товара в случае, если в заявке на участие в закупке не содержится предложение о поставке товара, который по состоянию на момент подачи заявки на участие в закупке включён в реестр российской промышленной продукции.</a:t>
            </a:r>
          </a:p>
          <a:p>
            <a:pPr marL="342900" indent="-342900" algn="just">
              <a:buFontTx/>
              <a:buChar char="-"/>
            </a:pPr>
            <a:endParaRPr lang="ru-RU" sz="2000" dirty="0">
              <a:solidFill>
                <a:srgbClr val="007E88"/>
              </a:solidFill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C259F527-2531-09A6-3A07-DBB088C4250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75314" y="4234544"/>
            <a:ext cx="7783286" cy="237610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47742429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FC5FF0-4B31-4857-23DD-E19A7166FD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C8FAFBA-EE15-2A86-A880-7864A8C80F7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(1-2)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E7BFD31-E80D-3B63-EA22-971D75820AA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0135DC6-7B15-2620-D426-76F0914201D1}"/>
              </a:ext>
            </a:extLst>
          </p:cNvPr>
          <p:cNvSpPr txBox="1"/>
          <p:nvPr/>
        </p:nvSpPr>
        <p:spPr>
          <a:xfrm>
            <a:off x="171450" y="968829"/>
            <a:ext cx="11801475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200" b="1" dirty="0">
                <a:solidFill>
                  <a:srgbClr val="007E88"/>
                </a:solidFill>
              </a:rPr>
              <a:t>Преимущество не применяется в отношении работ и услуг.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РЕШЕНИЕ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по делу № 077/07/00-12999/2025 о нарушении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процедуры торгов и порядка заключения договоров от 22.10 2025 года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Московское УФАС России</a:t>
            </a:r>
          </a:p>
          <a:p>
            <a:pPr algn="just"/>
            <a:r>
              <a:rPr lang="ru-RU" dirty="0"/>
              <a:t>Доводы жалобы: </a:t>
            </a:r>
          </a:p>
          <a:p>
            <a:pPr algn="just"/>
            <a:r>
              <a:rPr lang="ru-RU" dirty="0"/>
              <a:t>-формирование закупочной документации в части требования о предоставлении участником выписки из реестра о независимой оценке квалификации персонала в соответствии с требованиями Федерального закона от 03.07.206 № 238-ФЗ «О независимой оценке квалификации», направленного на ограничение конкуренции.</a:t>
            </a:r>
          </a:p>
          <a:p>
            <a:pPr algn="just"/>
            <a:r>
              <a:rPr lang="ru-RU" dirty="0"/>
              <a:t>-неправомерное применение Заказчиком в соответствии с Постановлением Правительства Российской Федерации от 23.12.2024 № 1875 «О мерах по предоставлению национального режима при осуществлении закупок товаров, работ, услуг для обеспечения государственных и муниципальных нужд, закупок товаров, работ, услуг отдельными видами юридических лиц»  меры национального режима в виде «преимущества».</a:t>
            </a:r>
          </a:p>
          <a:p>
            <a:pPr algn="just"/>
            <a:r>
              <a:rPr lang="ru-RU" b="1" dirty="0">
                <a:solidFill>
                  <a:srgbClr val="007E88"/>
                </a:solidFill>
              </a:rPr>
              <a:t>В соответствии с пунктом 2 части 1 статьи 3 Закона о закупках Заказчик при осуществлении закупочной процедуры должен руководствоваться принципами равноправия, справедливости, отсутствия дискриминации и необоснованных ограничений конкуренции по отношению к участникам закупки.</a:t>
            </a:r>
          </a:p>
          <a:p>
            <a:r>
              <a:rPr lang="ru-RU" b="1" dirty="0">
                <a:solidFill>
                  <a:srgbClr val="007E88"/>
                </a:solidFill>
              </a:rPr>
              <a:t>В соответствии с частью 6 статьи 3 Закона о закупках Заказчик определяет требования к участникам закупки в документации о конкурентной закупке в соответствии с положением о закупке.</a:t>
            </a:r>
          </a:p>
          <a:p>
            <a:pPr algn="ctr"/>
            <a:r>
              <a:rPr lang="ru-RU" sz="2200" b="1" dirty="0">
                <a:solidFill>
                  <a:srgbClr val="007E88"/>
                </a:solidFill>
              </a:rPr>
              <a:t> </a:t>
            </a:r>
          </a:p>
        </p:txBody>
      </p:sp>
    </p:spTree>
    <p:extLst>
      <p:ext uri="{BB962C8B-B14F-4D97-AF65-F5344CB8AC3E}">
        <p14:creationId xmlns:p14="http://schemas.microsoft.com/office/powerpoint/2010/main" val="24592751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55F9898-3988-F68F-B939-F4D6CB8FBFB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95DEC9D-1EF1-A800-BD3E-1FDC4FBE2C04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(2-2)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5EFA8D3-40B4-D418-0A0A-9EC80A272A3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5293CB7E-1B95-D6FB-E172-EAF5A65095AE}"/>
              </a:ext>
            </a:extLst>
          </p:cNvPr>
          <p:cNvSpPr txBox="1"/>
          <p:nvPr/>
        </p:nvSpPr>
        <p:spPr>
          <a:xfrm>
            <a:off x="171450" y="968829"/>
            <a:ext cx="11801475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dirty="0">
                <a:solidFill>
                  <a:srgbClr val="007E88"/>
                </a:solidFill>
              </a:rPr>
              <a:t>Требование: обладать правом, иметь разрешительные документы на осуществление деятельности по техническому обслуживанию и аварийно-техническому обслуживанию лифтового и </a:t>
            </a:r>
            <a:r>
              <a:rPr lang="ru-RU" dirty="0" err="1">
                <a:solidFill>
                  <a:srgbClr val="007E88"/>
                </a:solidFill>
              </a:rPr>
              <a:t>грузоподъемного</a:t>
            </a:r>
            <a:r>
              <a:rPr lang="ru-RU" dirty="0">
                <a:solidFill>
                  <a:srgbClr val="007E88"/>
                </a:solidFill>
              </a:rPr>
              <a:t> оборудования, предусмотренные действующим законодательством. Конкретный перечень документов не предусмотрен.</a:t>
            </a:r>
          </a:p>
          <a:p>
            <a:r>
              <a:rPr lang="ru-RU" sz="2200" b="1" dirty="0">
                <a:solidFill>
                  <a:srgbClr val="007E88"/>
                </a:solidFill>
              </a:rPr>
              <a:t>Заказчик, по сути, разъяснениями устанавливает новые требования к участникам Закупки, не установленные Документацией, что не соответствует требованиям части 6 статьи 3 Закона о закупках.</a:t>
            </a:r>
          </a:p>
          <a:p>
            <a:pPr algn="just"/>
            <a:r>
              <a:rPr lang="ru-RU" sz="2200" dirty="0">
                <a:solidFill>
                  <a:srgbClr val="007E88"/>
                </a:solidFill>
              </a:rPr>
              <a:t>Услуги по техническому и аварийно-техническому обслуживанию лифтового и грузоподъёмного оборудования на основании требования Постановления № 1875, которым определено автоматическое распространение действия «преимущества» в случаях, когда не </a:t>
            </a:r>
            <a:r>
              <a:rPr lang="ru-RU" sz="2200" dirty="0" err="1">
                <a:solidFill>
                  <a:srgbClr val="007E88"/>
                </a:solidFill>
              </a:rPr>
              <a:t>не</a:t>
            </a:r>
            <a:r>
              <a:rPr lang="ru-RU" sz="2200" dirty="0">
                <a:solidFill>
                  <a:srgbClr val="007E88"/>
                </a:solidFill>
              </a:rPr>
              <a:t> применяется запрет и ограничение, определяемые по ОКПД 2 товара.</a:t>
            </a:r>
          </a:p>
          <a:p>
            <a:pPr algn="just"/>
            <a:r>
              <a:rPr lang="ru-RU" sz="2200" dirty="0">
                <a:solidFill>
                  <a:srgbClr val="007E88"/>
                </a:solidFill>
              </a:rPr>
              <a:t>Согласно подпункту «в» пункта «1» части 2 статьи 3.1-4 Закона о закупках Правительство Российской Федерации вправе с учётом положений части 3 настоящей статьи принимать меры, устанавливающие преимущество в отношении товаров российского происхождения (в том числе поставляемых при выполнении закупаемых работ, оказании закупаемых услуг), работ, услуг, соответственно выполняемых, оказываемых российскими лицами.</a:t>
            </a:r>
          </a:p>
          <a:p>
            <a:r>
              <a:rPr lang="ru-RU" sz="2200" b="1" dirty="0">
                <a:solidFill>
                  <a:srgbClr val="007E88"/>
                </a:solidFill>
              </a:rPr>
              <a:t> Установить в действиях Заказчика нарушение пункта 2 части 1, части 6 статьи 3, части 1 статьи 3.1-4 Закона о закупках.</a:t>
            </a:r>
          </a:p>
        </p:txBody>
      </p:sp>
    </p:spTree>
    <p:extLst>
      <p:ext uri="{BB962C8B-B14F-4D97-AF65-F5344CB8AC3E}">
        <p14:creationId xmlns:p14="http://schemas.microsoft.com/office/powerpoint/2010/main" val="1425287837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3716D8-311E-A246-4454-7D2D30E2444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83F7555-B585-7BD3-5ED6-574D0F0B6AC4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(1-2)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95D882B-BF67-1B89-182D-2348EA5684E4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15015E8A-C9CF-7EA5-2CE9-4788AA621071}"/>
              </a:ext>
            </a:extLst>
          </p:cNvPr>
          <p:cNvSpPr txBox="1"/>
          <p:nvPr/>
        </p:nvSpPr>
        <p:spPr>
          <a:xfrm>
            <a:off x="171450" y="968829"/>
            <a:ext cx="11801475" cy="572464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E88"/>
                </a:solidFill>
              </a:rPr>
              <a:t>925 С 1 ЯНВАРЯ 2025 ГОДА НЕ РАБОТАЕТ.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РЕШЕНИЕ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по делу № 077/07/00-12932/2025 о нарушении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процедуры торгов и порядка заключения договоров</a:t>
            </a:r>
          </a:p>
          <a:p>
            <a:pPr algn="ctr"/>
            <a:r>
              <a:rPr lang="ru-RU" b="1" dirty="0">
                <a:solidFill>
                  <a:srgbClr val="007E88"/>
                </a:solidFill>
              </a:rPr>
              <a:t>21.10.2025 г. Москва</a:t>
            </a:r>
          </a:p>
          <a:p>
            <a:r>
              <a:rPr lang="ru-RU" b="1" dirty="0">
                <a:solidFill>
                  <a:srgbClr val="007E88"/>
                </a:solidFill>
              </a:rPr>
              <a:t>Доводы жалобы: </a:t>
            </a:r>
          </a:p>
          <a:p>
            <a:pPr algn="just"/>
            <a:r>
              <a:rPr lang="ru-RU" dirty="0"/>
              <a:t>-Согласно доводам жалобы Заявитель указывает, что по всем позициям Технического задания установлена мера национального режима в виде ограничения, при этом относительно позиции № 5 Технического задания применяется мера национального режима в виде запрета.</a:t>
            </a:r>
          </a:p>
          <a:p>
            <a:pPr algn="just"/>
            <a:r>
              <a:rPr lang="ru-RU" dirty="0"/>
              <a:t>-В  соответствии с пунктом 26 Информационной карты в соответствии с пунктом 1 части 8 статьи 3 Закона о закупках и постановлением Правительства РФ «О приоритете товаров российского происхождения, работ, услуг, выполняемых, оказываемых российскими лицами, по отношению к товарам, происходящим из иностранного государства, работам, услугам, выполняемым, оказываемым иностранными лицами» от 16 сентября 2016 г. № 925 установлен приоритет товарам российского происхождения по отношению к товарам, происходящим из иностранного государства.</a:t>
            </a:r>
          </a:p>
          <a:p>
            <a:pPr algn="just"/>
            <a:r>
              <a:rPr lang="ru-RU" dirty="0"/>
              <a:t>-Согласно пункту 27 Информационной карты участник закупки должен продекларировать в поданной заявке наименование страны происхождения поставляемых товаров.</a:t>
            </a:r>
          </a:p>
          <a:p>
            <a:pPr algn="just"/>
            <a:r>
              <a:rPr lang="ru-RU" dirty="0"/>
              <a:t>-В случае, если победителем закупки представлена заявка на участие в закупке, содержащая предложение о поставке товаров, происходящих из иностранных государств, или предложение о выполнении работ, оказании услуг иностранными лицами, договор с таким победителем заключается по цене, сниженной на 15 процентов от предложенной им цены договора.</a:t>
            </a:r>
            <a:endParaRPr lang="ru-RU" sz="2200" b="1" dirty="0">
              <a:solidFill>
                <a:srgbClr val="007E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89716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22E7654-5BC5-A925-9E2F-62F8308DFCC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4A109175-4AE7-572A-29DA-B3D631F330B1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2A7C4B2A-B1A1-6658-2E88-3AD9CF1C568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0544AD9-BF28-63F0-0241-11B1971B251A}"/>
              </a:ext>
            </a:extLst>
          </p:cNvPr>
          <p:cNvSpPr txBox="1"/>
          <p:nvPr/>
        </p:nvSpPr>
        <p:spPr>
          <a:xfrm>
            <a:off x="171450" y="968829"/>
            <a:ext cx="11801475" cy="615553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E88"/>
                </a:solidFill>
              </a:rPr>
              <a:t>Поставляемый или используемый?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РЕШЕНИЕ № Т02-409/25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по результатам рассмотрения жалобы на действия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(бездействие) заказчика при закупке товаров, работ, услуг в соответствии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с Федеральным законом от 18.07.2011 № 223-ФЗ «О закупках товаров, работ, услуг отдельными видами юридических лиц» от 21.10.2025 г.  Санкт-Петербург</a:t>
            </a:r>
          </a:p>
          <a:p>
            <a:r>
              <a:rPr lang="ru-RU" b="1" dirty="0">
                <a:solidFill>
                  <a:srgbClr val="007E88"/>
                </a:solidFill>
              </a:rPr>
              <a:t>Доводы жалобы: </a:t>
            </a:r>
            <a:r>
              <a:rPr lang="ru-RU" b="1" dirty="0"/>
              <a:t>выполнение работ по техническому перевооружению 7 вестибюлей станций ГУП «Петербургский метрополитен» в части установки арочных металлодетекторов во входной зоне с установкой ограждающих конструкций.</a:t>
            </a:r>
          </a:p>
          <a:p>
            <a:r>
              <a:rPr lang="ru-RU" dirty="0"/>
              <a:t>- ненадлежащим образом сформированы критерии оценки заявок участников Конкурсе «Квалификация участников закупки» (далее – Критерий №1) и «Цена договора (цена лота), сумма цен единиц товара, работы, услуги» (далее – Критерий №2);</a:t>
            </a:r>
          </a:p>
          <a:p>
            <a:r>
              <a:rPr lang="ru-RU" dirty="0"/>
              <a:t>- не установлены ограничения закупок товаров (в том числе поставляемых при выполнении закупаемых работ, оказании закупаемых услуг), происходящих из иностранных государств, работ, услуг, соответственно выполняемых, оказываемых иностранными лицами;</a:t>
            </a:r>
          </a:p>
          <a:p>
            <a:r>
              <a:rPr lang="ru-RU" dirty="0"/>
              <a:t>- установлены противоречивые условия выполнения работ;</a:t>
            </a:r>
          </a:p>
          <a:p>
            <a:pPr marL="285750" indent="-285750">
              <a:buFontTx/>
              <a:buChar char="-"/>
            </a:pPr>
            <a:r>
              <a:rPr lang="ru-RU" dirty="0"/>
              <a:t>нарушены правила описания объекта закупки.</a:t>
            </a:r>
          </a:p>
          <a:p>
            <a:r>
              <a:rPr lang="ru-RU" b="1" dirty="0"/>
              <a:t>Признать СПБ ГУП «Петербургский метрополитен» нарушившим часть 1 статьи 3, часть 19.2 статьи 3.4, пункт 8.3 части 9 статьи 4, пункты 13, 14 части 10 статьи 4 Федерального закона от 18.07.2011 № 223-ФЗ «О закупках товаров, работ, услуг отдельными видами юридических лиц».</a:t>
            </a:r>
          </a:p>
          <a:p>
            <a:pPr algn="just"/>
            <a:endParaRPr lang="ru-RU" sz="2200" b="1" dirty="0">
              <a:solidFill>
                <a:srgbClr val="007E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2511870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B123A47-5DEC-BAB0-8428-6E7ED6B3254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1359119-546F-83B5-F803-ED0843C7F740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1912F400-0FC0-473D-A1BA-BCFF5965F11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3A5A96F1-2538-1A68-F30A-EC6338ABB4B9}"/>
              </a:ext>
            </a:extLst>
          </p:cNvPr>
          <p:cNvSpPr txBox="1"/>
          <p:nvPr/>
        </p:nvSpPr>
        <p:spPr>
          <a:xfrm>
            <a:off x="1" y="84210"/>
            <a:ext cx="12192002" cy="830997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+mn-lt"/>
                <a:cs typeface="Times New Roman" panose="02020603050405020304" pitchFamily="18" charset="0"/>
              </a:rPr>
              <a:t>Изменения в КОАП решают три задачи: унификация и актуализация составов, либерализация, отмена некоторых составов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D524508C-6D4A-ACA2-8950-3C24EBA58B56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4AC836BF-1A1B-DFCE-9817-D725B5089ADB}"/>
              </a:ext>
            </a:extLst>
          </p:cNvPr>
          <p:cNvSpPr/>
          <p:nvPr/>
        </p:nvSpPr>
        <p:spPr>
          <a:xfrm>
            <a:off x="76200" y="809627"/>
            <a:ext cx="11896725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solidFill>
                  <a:srgbClr val="000000"/>
                </a:solidFill>
                <a:cs typeface="Calibri" panose="020F0502020204030204" pitchFamily="34" charset="0"/>
              </a:rPr>
              <a:t>Статьи 7.29 - 7.30. Утратили силу с 1 марта 2025 года. - Федеральный закон от 28.12.2024 N 500-ФЗ.</a:t>
            </a:r>
          </a:p>
          <a:p>
            <a:pPr algn="ctr"/>
            <a:endParaRPr lang="ru-RU" sz="2400" dirty="0">
              <a:solidFill>
                <a:srgbClr val="000000"/>
              </a:solidFill>
              <a:latin typeface="PT Serif" panose="020A0603040505020204" pitchFamily="18" charset="-52"/>
            </a:endParaRPr>
          </a:p>
          <a:p>
            <a:pPr algn="ctr"/>
            <a:endParaRPr lang="ru-RU" sz="2400" dirty="0">
              <a:solidFill>
                <a:srgbClr val="000000"/>
              </a:solidFill>
              <a:latin typeface="PT Serif" panose="020A0603040505020204" pitchFamily="18" charset="-52"/>
            </a:endParaRPr>
          </a:p>
          <a:p>
            <a:endParaRPr lang="ru-RU" sz="2400" b="0" i="0" dirty="0">
              <a:solidFill>
                <a:srgbClr val="000000"/>
              </a:solidFill>
              <a:effectLst/>
              <a:latin typeface="PT Serif" panose="020A0603040505020204" pitchFamily="18" charset="-52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E4D56F5-C6E9-6AB8-148F-C5CB4A2C0219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/>
        </p:nvGraphicFramePr>
        <p:xfrm>
          <a:off x="242044" y="1699032"/>
          <a:ext cx="11555508" cy="36626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577775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577775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До 01 марта</a:t>
                      </a:r>
                      <a:r>
                        <a:rPr lang="ru-RU" baseline="0" dirty="0"/>
                        <a:t> 2025 года</a:t>
                      </a:r>
                      <a:endParaRPr lang="ru-RU" dirty="0"/>
                    </a:p>
                  </a:txBody>
                  <a:tcPr>
                    <a:solidFill>
                      <a:srgbClr val="007E88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dirty="0"/>
                        <a:t>После 01.03.2025 года</a:t>
                      </a:r>
                    </a:p>
                  </a:txBody>
                  <a:tcPr>
                    <a:solidFill>
                      <a:srgbClr val="007E88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Правонарушения,</a:t>
                      </a:r>
                      <a:r>
                        <a:rPr lang="ru-RU" baseline="0" dirty="0"/>
                        <a:t> совершаемые при нарушении Закона о контрактной системе в сфере закупок – 44-ФЗ</a:t>
                      </a:r>
                    </a:p>
                    <a:p>
                      <a:r>
                        <a:rPr lang="ru-RU" baseline="0" dirty="0"/>
                        <a:t>7.29;7.30-7.32; 7.32.5;7.32.6;9.16;19.5; 19.7.2</a:t>
                      </a:r>
                      <a:endParaRPr lang="ru-RU" dirty="0"/>
                    </a:p>
                  </a:txBody>
                  <a:tcPr>
                    <a:solidFill>
                      <a:srgbClr val="B0D7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Правонарушения, совершаемые при нарушении Закона о контрактной системе в сфере закупок – 44-ФЗ</a:t>
                      </a:r>
                    </a:p>
                    <a:p>
                      <a:r>
                        <a:rPr lang="ru-RU" dirty="0"/>
                        <a:t>7.30.1;7.30.2;7.32.6;</a:t>
                      </a:r>
                      <a:r>
                        <a:rPr lang="ru-RU" baseline="0" dirty="0"/>
                        <a:t> 9.16; 19.5; 19.7.2 </a:t>
                      </a:r>
                      <a:endParaRPr lang="ru-RU" dirty="0"/>
                    </a:p>
                  </a:txBody>
                  <a:tcPr>
                    <a:solidFill>
                      <a:srgbClr val="B0D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ru-RU" dirty="0"/>
                        <a:t>Правонарушения, совершаемые при нарушении законодательства</a:t>
                      </a:r>
                      <a:r>
                        <a:rPr lang="ru-RU" baseline="0" dirty="0"/>
                        <a:t> о закупках отдельными видами юридических лиц – 223-ФЗ</a:t>
                      </a:r>
                    </a:p>
                    <a:p>
                      <a:r>
                        <a:rPr lang="ru-RU" baseline="0" dirty="0"/>
                        <a:t>7.32.3;19.5; 19.7.2.1</a:t>
                      </a:r>
                      <a:endParaRPr lang="ru-RU" dirty="0"/>
                    </a:p>
                  </a:txBody>
                  <a:tcPr>
                    <a:solidFill>
                      <a:srgbClr val="B0D7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Правонарушения, совершаемые при нарушении законодательства о закупках отдельными видами юридических лиц – 223-ФЗ</a:t>
                      </a:r>
                    </a:p>
                    <a:p>
                      <a:r>
                        <a:rPr lang="ru-RU" dirty="0"/>
                        <a:t>7.30.4; 19.5</a:t>
                      </a:r>
                    </a:p>
                  </a:txBody>
                  <a:tcPr>
                    <a:solidFill>
                      <a:srgbClr val="B0D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>
                    <a:solidFill>
                      <a:srgbClr val="B0D7DA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ru-RU" dirty="0"/>
                        <a:t>Правонарушения</a:t>
                      </a:r>
                      <a:r>
                        <a:rPr lang="ru-RU" baseline="0" dirty="0"/>
                        <a:t>, совершаемые ОЭП, ОСЭП, Кредитными организациями при проведении закупок по 44-ФЗ и 223-ФЗ.</a:t>
                      </a:r>
                    </a:p>
                    <a:p>
                      <a:r>
                        <a:rPr lang="ru-RU" baseline="0" dirty="0"/>
                        <a:t>7.30.6</a:t>
                      </a:r>
                      <a:endParaRPr lang="ru-RU" dirty="0"/>
                    </a:p>
                  </a:txBody>
                  <a:tcPr>
                    <a:solidFill>
                      <a:srgbClr val="B0D7DA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813344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9DC84BB-93A8-8131-9EE8-76029278DB7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3E5094B3-E0A6-7871-D3B0-ACE54D9349D5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(1-2)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A5CC491-7102-E37F-CC99-581A4DCBB5E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C40DD7B-1AAE-A92D-190D-17772CF1438C}"/>
              </a:ext>
            </a:extLst>
          </p:cNvPr>
          <p:cNvSpPr txBox="1"/>
          <p:nvPr/>
        </p:nvSpPr>
        <p:spPr>
          <a:xfrm>
            <a:off x="171450" y="968829"/>
            <a:ext cx="11801475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E88"/>
                </a:solidFill>
              </a:rPr>
              <a:t>Манипулирование ОКПД 2-Объектом закупки является передвижная электротехническая лаборатория (ЭТЛ) в количестве 2 шт.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РЕШЕНИЕ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по делу № 062/07/3-704/2025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03 октября 2025 года город Рязань</a:t>
            </a:r>
          </a:p>
          <a:p>
            <a:r>
              <a:rPr lang="ru-RU" sz="2200" dirty="0"/>
              <a:t>Заказчик указал неверный код ОКПД2 объекта закупки, что привело к нарушению правил предоставления национального режима; указанный код ОКПД 2 относится к товару одного конкретного производителя передвижных электротехнических лабораторий, что привело к ограничению конкуренции.</a:t>
            </a:r>
          </a:p>
          <a:p>
            <a:r>
              <a:rPr lang="ru-RU" sz="2200" dirty="0"/>
              <a:t>Заказчик с доводами, изложенными в жалобе, не согласился, представил письменные возражения и материалы. Пояснил, что указанный ОКПД2 полностью соответствует объекту закупки, большую часть стоимости лаборатории составляет электротехническое оборудование, входящее в ЭТЛ, автомобиль вторичен и выступает лишь средством доставки оборудования. Заявитель является отечественным производителем, вопросы установления национального режима не влияют на возможность его участия в закупке. Также Заказчик указал, что при проведении закупки не обязан выяснять количество производителей, у которых продукция соответствует требуемому ОКПД 2.</a:t>
            </a:r>
          </a:p>
        </p:txBody>
      </p:sp>
    </p:spTree>
    <p:extLst>
      <p:ext uri="{BB962C8B-B14F-4D97-AF65-F5344CB8AC3E}">
        <p14:creationId xmlns:p14="http://schemas.microsoft.com/office/powerpoint/2010/main" val="2614300616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6D40AC6-7ABA-6A38-28A6-F18EFD657AFF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010EE98F-5642-A227-E996-2AFCC7383C28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(2-2)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9B25F88-0EA0-710E-EA4B-65190E6703A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76E1FA3-C3A1-DDDC-402F-7E67E14607E6}"/>
              </a:ext>
            </a:extLst>
          </p:cNvPr>
          <p:cNvSpPr txBox="1"/>
          <p:nvPr/>
        </p:nvSpPr>
        <p:spPr>
          <a:xfrm>
            <a:off x="171450" y="968829"/>
            <a:ext cx="11801475" cy="547842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dirty="0"/>
              <a:t>Заказчик установил код ОКПД2 26.51.66.129 Приборы неразрушающего контроля прочие.</a:t>
            </a:r>
          </a:p>
          <a:p>
            <a:pPr algn="just"/>
            <a:r>
              <a:rPr lang="ru-RU" sz="2200" dirty="0"/>
              <a:t>Передвижная электротехническая лаборатория изготавливается на базе </a:t>
            </a:r>
            <a:r>
              <a:rPr lang="ru-RU" sz="2200" dirty="0" err="1"/>
              <a:t>колесного</a:t>
            </a:r>
            <a:r>
              <a:rPr lang="ru-RU" sz="2200" dirty="0"/>
              <a:t> транспортного средства.</a:t>
            </a:r>
          </a:p>
          <a:p>
            <a:pPr algn="just"/>
            <a:r>
              <a:rPr lang="ru-RU" sz="2200" dirty="0"/>
              <a:t>«при поставке Товара Поставщик должен передать Заказчику комплект ключей - не менее 2 (две) штуки (один - основной, один - запасной), технический паспорт, руководство по эксплуатации и другие необходимые документы для регистрации электротехнической лаборатории в МРЭО ГИБДД и в органах Ростехнадзора РФ.</a:t>
            </a:r>
          </a:p>
          <a:p>
            <a:pPr algn="just"/>
            <a:r>
              <a:rPr lang="ru-RU" sz="2200" dirty="0"/>
              <a:t>«качество Товара» должно соответствовать требованиям указанного технического регламента, значит, товар - это </a:t>
            </a:r>
            <a:r>
              <a:rPr lang="ru-RU" sz="2200" dirty="0" err="1"/>
              <a:t>колесное</a:t>
            </a:r>
            <a:r>
              <a:rPr lang="ru-RU" sz="2200" dirty="0"/>
              <a:t> транспортное средство. Указанный Технический регламент не распространяет </a:t>
            </a:r>
            <a:r>
              <a:rPr lang="ru-RU" sz="2200" dirty="0" err="1"/>
              <a:t>свое</a:t>
            </a:r>
            <a:r>
              <a:rPr lang="ru-RU" sz="2200" dirty="0"/>
              <a:t> действие на приборы неразрушающего контроля.</a:t>
            </a:r>
          </a:p>
          <a:p>
            <a:pPr algn="just"/>
            <a:r>
              <a:rPr lang="ru-RU" sz="2200" dirty="0"/>
              <a:t>Транспортное средство не является прибором и не может быть отнесено к коду ОКПД 2 26.51.66.129 Приборы неразрушающего контроля прочие.</a:t>
            </a:r>
          </a:p>
          <a:p>
            <a:pPr algn="just"/>
            <a:r>
              <a:rPr lang="ru-RU" sz="2200" dirty="0"/>
              <a:t>В указанном (ОКПД 2) ОК 034-2014 (КПЕС 2008) имеется отдельный Раздел 29 «Средства автотранспортные, прицепы и полуприцепы». Анализ кодов указанного раздела классификатора позволяет сделать вывод. что объект закупки относится к коду - 29.10.59.390 «Средства автотранспортные специального назначения прочие, не </a:t>
            </a:r>
            <a:r>
              <a:rPr lang="ru-RU" sz="2200" dirty="0" err="1"/>
              <a:t>включенные</a:t>
            </a:r>
            <a:r>
              <a:rPr lang="ru-RU" sz="2200" dirty="0"/>
              <a:t> в другие…</a:t>
            </a:r>
          </a:p>
        </p:txBody>
      </p:sp>
    </p:spTree>
    <p:extLst>
      <p:ext uri="{BB962C8B-B14F-4D97-AF65-F5344CB8AC3E}">
        <p14:creationId xmlns:p14="http://schemas.microsoft.com/office/powerpoint/2010/main" val="1384531123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C3797384-FF37-CEF5-B4FF-15C603A4FE8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35C0A24-F801-E09F-871F-6F676C07012A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(1-2)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02A1928-7F59-12AC-EA62-C53B59C2617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D839A66-02D8-824A-3A25-B8C12AE73C22}"/>
              </a:ext>
            </a:extLst>
          </p:cNvPr>
          <p:cNvSpPr txBox="1"/>
          <p:nvPr/>
        </p:nvSpPr>
        <p:spPr>
          <a:xfrm>
            <a:off x="171450" y="968829"/>
            <a:ext cx="11801475" cy="59400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solidFill>
                  <a:srgbClr val="007E88"/>
                </a:solidFill>
              </a:rPr>
              <a:t>Выбор ОКПД 2-право заказчика - поставка дорожно-строительной техники для нужд Томь-Усинской ГРЭС АО «Кузбассэнерго» 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РЕШЕНИЕ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по жалобе № 042/07/3-1371/2025</a:t>
            </a:r>
          </a:p>
          <a:p>
            <a:pPr algn="ctr"/>
            <a:r>
              <a:rPr lang="ru-RU" sz="2000" b="1" dirty="0">
                <a:solidFill>
                  <a:srgbClr val="007E88"/>
                </a:solidFill>
              </a:rPr>
              <a:t>Резолютивная часть решения оглашена «10» октября 2025 г. Кемерово</a:t>
            </a:r>
          </a:p>
          <a:p>
            <a:r>
              <a:rPr lang="ru-RU" sz="2000" b="1" dirty="0"/>
              <a:t>-Согласно позиции, изложенной в определении Судебной коллегии по экономическим спорам Верховного Суда РФ от 02.10.2017 № 309-КГ17-7502, является недопустимым вмешательство кого-либо в процесс закупки по мотивам, связанным с оценкой целесообразности </a:t>
            </a:r>
            <a:r>
              <a:rPr lang="ru-RU" sz="2000" b="1" dirty="0" err="1"/>
              <a:t>ее</a:t>
            </a:r>
            <a:r>
              <a:rPr lang="ru-RU" sz="2000" b="1" dirty="0"/>
              <a:t> условий и порядка проведения.</a:t>
            </a:r>
          </a:p>
          <a:p>
            <a:r>
              <a:rPr lang="ru-RU" sz="2000" b="1" dirty="0"/>
              <a:t>-Определении Судебной коллегии по экономическим спорам Верховного Суда РФ от 09.08.2021 № 305-ЭС21-5801 по делу №А40-303652/2019, заказчикам предоставлено право сформировать свою систему закупок в зависимости от особенностей осуществления деятельности, установив при необходимости дополнительные требования к участникам закупки.</a:t>
            </a:r>
          </a:p>
          <a:p>
            <a:r>
              <a:rPr lang="ru-RU" sz="2000" b="1" dirty="0"/>
              <a:t>-Целями и задачами Закона о закупках, направленного в первую очередь на выявление в результате закупочных процедур лица, исполнение контракта которым в наибольшей степени будет отвечать целям эффективного использования источников финансирования, удовлетворения потребности заказчиков в товарах, работах, услугах с необходимыми показателями цены, качества и </a:t>
            </a:r>
            <a:r>
              <a:rPr lang="ru-RU" sz="2000" b="1" dirty="0" err="1"/>
              <a:t>надежности</a:t>
            </a:r>
            <a:r>
              <a:rPr lang="ru-RU" sz="2000" b="1" dirty="0"/>
              <a:t> (определения Судебной коллегии по экономическим спорам Верховного Суда РФ от 27.04.2021 № 305-ЭС20-24221, от 31.07.2017 № 305-КГ17-2243, от 20.07.2017 № 305-КГ17-3423).</a:t>
            </a:r>
          </a:p>
        </p:txBody>
      </p:sp>
    </p:spTree>
    <p:extLst>
      <p:ext uri="{BB962C8B-B14F-4D97-AF65-F5344CB8AC3E}">
        <p14:creationId xmlns:p14="http://schemas.microsoft.com/office/powerpoint/2010/main" val="349917436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0BC5F1-F0DF-994A-CCC0-09323D9E78E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617203D-BBF3-CDA1-9C66-AE6D44F6BE8B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Нарушение № 5-  Национальный режим (2-2)</a:t>
            </a:r>
          </a:p>
          <a:p>
            <a:pPr algn="ctr"/>
            <a:br>
              <a:rPr lang="ru-RU" sz="2400" b="1" dirty="0">
                <a:solidFill>
                  <a:schemeClr val="bg1"/>
                </a:solidFill>
              </a:rPr>
            </a:b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F846740-09EA-E665-5A30-DA414E36E0F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/>
          </a:p>
          <a:p>
            <a:endParaRPr lang="ru-RU"/>
          </a:p>
          <a:p>
            <a:endParaRPr lang="ru-RU"/>
          </a:p>
          <a:p>
            <a:endParaRPr lang="ru-RU"/>
          </a:p>
          <a:p>
            <a:endParaRPr lang="ru-RU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9672C5B0-0A44-1457-287D-82A49D6E8809}"/>
              </a:ext>
            </a:extLst>
          </p:cNvPr>
          <p:cNvSpPr txBox="1"/>
          <p:nvPr/>
        </p:nvSpPr>
        <p:spPr>
          <a:xfrm>
            <a:off x="171450" y="968829"/>
            <a:ext cx="11801475" cy="470898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Коды ОКПД 2 могут быть разными для одной номенклатуры товаров или услуг, так как Заказчик самостоятельно определяет код на основе специфики закупки, и одна и та же продукция может попадать под разные категории из-за вариаций в технических характеристиках или назначении.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Законом о закупках не предусмотрено каких-либо императивных требований по выбору Заказчиком конкретного кода ОКПД2/иного другого кода, к порядку выбора такого кода и не предусматривает такого нарушения, как неправильно выбранный заказчиком код ОКПД 2.</a:t>
            </a:r>
          </a:p>
          <a:p>
            <a:pPr algn="just"/>
            <a:endParaRPr lang="ru-RU" sz="2000" dirty="0"/>
          </a:p>
          <a:p>
            <a:pPr algn="just"/>
            <a:r>
              <a:rPr lang="ru-RU" sz="2000" dirty="0"/>
              <a:t>Заказчик самостоятельно определяет код ОКПД2, </a:t>
            </a:r>
            <a:r>
              <a:rPr lang="ru-RU" sz="2000" dirty="0" err="1"/>
              <a:t>путем</a:t>
            </a:r>
            <a:r>
              <a:rPr lang="ru-RU" sz="2000" dirty="0"/>
              <a:t> соотнесения объекта закупки к соответствующему коду и наименованию позиции ОКПД2 с </a:t>
            </a:r>
            <a:r>
              <a:rPr lang="ru-RU" sz="2000" dirty="0" err="1"/>
              <a:t>учетом</a:t>
            </a:r>
            <a:r>
              <a:rPr lang="ru-RU" sz="2000" dirty="0"/>
              <a:t> специфики закупки, области применения закупаемого товара (работы, услуги).</a:t>
            </a:r>
          </a:p>
          <a:p>
            <a:pPr algn="just"/>
            <a:r>
              <a:rPr lang="ru-RU" sz="2000" dirty="0"/>
              <a:t>Согласно техническому заданию является погрузчик телескопический XCMG XC6-3007K.</a:t>
            </a:r>
          </a:p>
          <a:p>
            <a:pPr algn="just"/>
            <a:r>
              <a:rPr lang="ru-RU" sz="2000" dirty="0"/>
              <a:t>В классификаторе ОКПД2 отсутствует код с наименованием товара «Погрузчик телескопический», поэтому Заказчиком был выбран код ОКПД2 28.22.18.221 «Погрузчики сельскохозяйственные специальные», как наиболее подходящий под специфику закупки с </a:t>
            </a:r>
            <a:r>
              <a:rPr lang="ru-RU" sz="2000" dirty="0" err="1"/>
              <a:t>учетом</a:t>
            </a:r>
            <a:r>
              <a:rPr lang="ru-RU" sz="2000" dirty="0"/>
              <a:t> области применения закупаемого товара</a:t>
            </a:r>
          </a:p>
        </p:txBody>
      </p:sp>
    </p:spTree>
    <p:extLst>
      <p:ext uri="{BB962C8B-B14F-4D97-AF65-F5344CB8AC3E}">
        <p14:creationId xmlns:p14="http://schemas.microsoft.com/office/powerpoint/2010/main" val="3699730934"/>
      </p:ext>
    </p:extLst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>
                <a:solidFill>
                  <a:schemeClr val="bg1"/>
                </a:solidFill>
              </a:rPr>
              <a:t>Абз. 2 п. 1 ПП РФ № 1875</a:t>
            </a:r>
            <a:endParaRPr lang="ru-RU" sz="2400" b="1" dirty="0">
              <a:solidFill>
                <a:schemeClr val="bg1"/>
              </a:solidFill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" y="857251"/>
            <a:ext cx="11656514" cy="58169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007E88"/>
                </a:solidFill>
              </a:rPr>
              <a:t>Установить при осуществлении закупок в соответствии с Законом № 44-ФЗ, Законом № 223-ФЗ: </a:t>
            </a:r>
          </a:p>
          <a:p>
            <a:pPr algn="just"/>
            <a:r>
              <a:rPr lang="ru-RU" sz="2400" dirty="0"/>
              <a:t>• запрет закупок товаров (в т. ч. поставляемых при выполнении закупаемых работ, оказании закупаемых услуг), происходящих из иностранных государств, работ, услуг, соответственно выполняемых, оказываемых иностранными гражданами, иностранными юридическими лицами (далее — иностранные лица), по перечню согласно приложению № 1, </a:t>
            </a:r>
          </a:p>
          <a:p>
            <a:pPr algn="just"/>
            <a:r>
              <a:rPr lang="ru-RU" sz="2400" dirty="0"/>
              <a:t>• а также закупок в рамках государственного оборонного заказа для выполнения мероприятий государственных программ Российской Федерации, государственной программы вооружения, иных мероприятий в рамках государственного оборонного заказа товаров, происходящих из иностранных государств, работ, услуг, соответственно выполняемых, оказываемых иностранными лицами.</a:t>
            </a:r>
          </a:p>
          <a:p>
            <a:pPr algn="ctr"/>
            <a:r>
              <a:rPr lang="ru-RU" sz="2400" b="1" dirty="0"/>
              <a:t>«Установлен Запрет (Ограничения)» и «Запрет (Ограничения) не применяется», это не одно и тоже. А одновременно?</a:t>
            </a:r>
          </a:p>
          <a:p>
            <a:pPr algn="ctr"/>
            <a:r>
              <a:rPr lang="ru-RU" dirty="0"/>
              <a:t>Решение Хакасского УФАС от 04.08.2023 № 019/06/99-791/2023. См. также решение Ростовского УФАС от 18.05.2023 № 061/06/42-1732/2023, Пермского УФАС России от 02.10.2023 по закупке № 0356500003223000305 и др.</a:t>
            </a:r>
            <a:endParaRPr lang="ru-RU" b="1" dirty="0"/>
          </a:p>
        </p:txBody>
      </p:sp>
    </p:spTree>
    <p:extLst>
      <p:ext uri="{BB962C8B-B14F-4D97-AF65-F5344CB8AC3E}">
        <p14:creationId xmlns:p14="http://schemas.microsoft.com/office/powerpoint/2010/main" val="21818062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71D4192-5E80-AF63-0DFF-FD68C686261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48FA53E-3BE2-5DB3-A64A-D7812A284B9C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Защитные меры: Запреты.</a:t>
            </a: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Статья 3.1-4 Закона № 223-ФЗ.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CC7B4B7D-0560-1873-1C32-F4E61B991D3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416A08D-BC2E-CFC0-FAAE-DAF050565A76}"/>
              </a:ext>
            </a:extLst>
          </p:cNvPr>
          <p:cNvSpPr/>
          <p:nvPr/>
        </p:nvSpPr>
        <p:spPr>
          <a:xfrm>
            <a:off x="171451" y="1490741"/>
            <a:ext cx="11849098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Установить при осуществлении закупок </a:t>
            </a:r>
            <a:r>
              <a:rPr lang="ru-RU" sz="2400" b="1" dirty="0">
                <a:solidFill>
                  <a:srgbClr val="C00000"/>
                </a:solidFill>
              </a:rPr>
              <a:t>запрет</a:t>
            </a:r>
            <a:r>
              <a:rPr lang="ru-RU" sz="2400" dirty="0"/>
              <a:t> закупок ТРУ из иностранных государств </a:t>
            </a:r>
            <a:r>
              <a:rPr lang="ru-RU" sz="2400" b="1" dirty="0"/>
              <a:t>по перечню согласно Приложению № 1</a:t>
            </a:r>
            <a:r>
              <a:rPr lang="ru-RU" sz="2400" dirty="0"/>
              <a:t>, а также </a:t>
            </a:r>
            <a:r>
              <a:rPr lang="ru-RU" sz="2400" b="1" dirty="0"/>
              <a:t>закупок в рамках ГОЗ </a:t>
            </a:r>
            <a:r>
              <a:rPr lang="ru-RU" sz="2400" dirty="0"/>
              <a:t>для выполнения мероприятий госпрограмм РФ, госпрограммы вооружений, иных мероприятий в рамках ГОЗ (п.1 ППРФ 1875)</a:t>
            </a:r>
          </a:p>
          <a:p>
            <a:pPr algn="just"/>
            <a:r>
              <a:rPr lang="ru-RU" sz="2400" dirty="0"/>
              <a:t> </a:t>
            </a:r>
            <a:r>
              <a:rPr lang="ru-RU" sz="2400" b="1" u="sng" dirty="0">
                <a:solidFill>
                  <a:srgbClr val="C00000"/>
                </a:solidFill>
              </a:rPr>
              <a:t>При осуществлении закупки не допускаются</a:t>
            </a:r>
            <a:r>
              <a:rPr lang="ru-RU" sz="2400" dirty="0"/>
              <a:t>: (</a:t>
            </a:r>
            <a:r>
              <a:rPr lang="ru-RU" sz="2400" i="1" dirty="0"/>
              <a:t>в соответствии с ПОЗ когда будете отклонять заявку. Можно как в 44-ФЗ)</a:t>
            </a:r>
          </a:p>
          <a:p>
            <a:pPr algn="just"/>
            <a:r>
              <a:rPr lang="ru-RU" sz="2400" dirty="0"/>
              <a:t>а) </a:t>
            </a:r>
            <a:r>
              <a:rPr lang="ru-RU" sz="2400" b="1" dirty="0">
                <a:solidFill>
                  <a:srgbClr val="C00000"/>
                </a:solidFill>
              </a:rPr>
              <a:t>заключение договора</a:t>
            </a:r>
            <a:r>
              <a:rPr lang="ru-RU" sz="2400" dirty="0">
                <a:solidFill>
                  <a:srgbClr val="C00000"/>
                </a:solidFill>
              </a:rPr>
              <a:t> </a:t>
            </a:r>
            <a:r>
              <a:rPr lang="ru-RU" sz="2400" dirty="0"/>
              <a:t>на поставку иностранного товара; выполнение работы, оказание услуги иностранным лицом. </a:t>
            </a:r>
          </a:p>
          <a:p>
            <a:pPr algn="just"/>
            <a:r>
              <a:rPr lang="ru-RU" sz="2400" dirty="0"/>
              <a:t>б) при исполнении договора:</a:t>
            </a:r>
          </a:p>
          <a:p>
            <a:pPr algn="just"/>
            <a:r>
              <a:rPr lang="ru-RU" sz="2400" b="1" dirty="0"/>
              <a:t>замена</a:t>
            </a:r>
            <a:r>
              <a:rPr lang="ru-RU" sz="2400" dirty="0"/>
              <a:t> такого товара на происходящий из иностранного государства товар, в отношении которого установлен запрет;</a:t>
            </a:r>
          </a:p>
          <a:p>
            <a:pPr algn="just"/>
            <a:r>
              <a:rPr lang="ru-RU" sz="2400" dirty="0"/>
              <a:t>перемена подрядчика (исполнителя) (в случае, если эта перемена допускается гражданским законодательством), с которым заключён договор, на иностранное лицо, которое зарегистрировано на территории иностранного государства, в отношении которого установлен запрет Пункт 1 ППРФ № 1875</a:t>
            </a:r>
            <a:endParaRPr lang="ru-RU" sz="24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611579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27008B1-5A01-CB18-6699-66D9F915453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57D12F-F758-6F2A-A8B3-D6CCE5D92E7A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Защитные меры: Ограничения.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AC67E31-764C-C4BC-EF7B-1E5EA690DED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6FF32E0-A931-5F1D-4540-CCAB01A1E6B2}"/>
              </a:ext>
            </a:extLst>
          </p:cNvPr>
          <p:cNvSpPr/>
          <p:nvPr/>
        </p:nvSpPr>
        <p:spPr>
          <a:xfrm>
            <a:off x="171451" y="1490741"/>
            <a:ext cx="11849098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При осуществлении закупки не допускаются</a:t>
            </a:r>
            <a:r>
              <a:rPr lang="ru-RU" sz="2400" dirty="0"/>
              <a:t>: </a:t>
            </a:r>
          </a:p>
          <a:p>
            <a:pPr algn="just"/>
            <a:r>
              <a:rPr lang="ru-RU" sz="2400" dirty="0"/>
              <a:t>а) </a:t>
            </a:r>
            <a:r>
              <a:rPr lang="ru-RU" sz="2400" b="1" dirty="0">
                <a:solidFill>
                  <a:srgbClr val="C00000"/>
                </a:solidFill>
              </a:rPr>
              <a:t>заключение договора</a:t>
            </a:r>
            <a:r>
              <a:rPr lang="ru-RU" sz="2400" dirty="0"/>
              <a:t>:</a:t>
            </a:r>
          </a:p>
          <a:p>
            <a:pPr algn="just"/>
            <a:r>
              <a:rPr lang="ru-RU" sz="2400" dirty="0"/>
              <a:t>-на поставку товара, происходящего из иностранного государства, если поданы заявка на участие в закупке (конкурент./</a:t>
            </a:r>
            <a:r>
              <a:rPr lang="ru-RU" sz="2400" dirty="0" err="1"/>
              <a:t>неконкурент</a:t>
            </a:r>
            <a:r>
              <a:rPr lang="ru-RU" sz="2400" dirty="0"/>
              <a:t>.), окончательное предложение, признанные по результатам их рассмотрения соответствующими требованиям </a:t>
            </a:r>
            <a:r>
              <a:rPr lang="ru-RU" sz="2400" dirty="0" err="1"/>
              <a:t>ПоЗ</a:t>
            </a:r>
            <a:r>
              <a:rPr lang="ru-RU" sz="2400" dirty="0"/>
              <a:t>, извещения / документации об осуществлении конкурентной закупки и содержащие предложения о поставке товара российского происхождения;</a:t>
            </a:r>
          </a:p>
          <a:p>
            <a:pPr algn="just"/>
            <a:r>
              <a:rPr lang="ru-RU" sz="2400" dirty="0"/>
              <a:t>-с участником закупки, являющимся иностранным лицом, если российским лицом поданы заявка на участие в закупке, окончательное предложение, признанные по результатам их рассмотрения соответствующими требованиям </a:t>
            </a:r>
            <a:r>
              <a:rPr lang="ru-RU" sz="2400" dirty="0" err="1"/>
              <a:t>ПоЗ</a:t>
            </a:r>
            <a:r>
              <a:rPr lang="ru-RU" sz="2400" dirty="0"/>
              <a:t>, извещения / документации об осуществлении конкурентной закупки.</a:t>
            </a:r>
          </a:p>
          <a:p>
            <a:pPr algn="just"/>
            <a:r>
              <a:rPr lang="ru-RU" sz="2400" b="1" i="1" dirty="0"/>
              <a:t>Механизм необходимо прописать в ПОЗ, Документации…</a:t>
            </a:r>
          </a:p>
        </p:txBody>
      </p:sp>
    </p:spTree>
    <p:extLst>
      <p:ext uri="{BB962C8B-B14F-4D97-AF65-F5344CB8AC3E}">
        <p14:creationId xmlns:p14="http://schemas.microsoft.com/office/powerpoint/2010/main" val="14487312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862DC5D-C070-4A82-57C3-8BDDDA0572A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D8AB1B6-01E2-4EE7-30DC-F54A4FAF361F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Защитные меры: Ограничения.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00E7F6C-BB9D-182F-3A32-117C416249A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1B957F4-F66C-E113-C240-F809E0B85C58}"/>
              </a:ext>
            </a:extLst>
          </p:cNvPr>
          <p:cNvSpPr/>
          <p:nvPr/>
        </p:nvSpPr>
        <p:spPr>
          <a:xfrm>
            <a:off x="171451" y="1490741"/>
            <a:ext cx="11849098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>
                <a:solidFill>
                  <a:srgbClr val="C00000"/>
                </a:solidFill>
              </a:rPr>
              <a:t>При осуществлении закупки не допускаются</a:t>
            </a:r>
            <a:r>
              <a:rPr lang="ru-RU" sz="2400" dirty="0"/>
              <a:t>: </a:t>
            </a:r>
          </a:p>
          <a:p>
            <a:pPr algn="just"/>
            <a:r>
              <a:rPr lang="ru-RU" sz="2400" dirty="0"/>
              <a:t>б</a:t>
            </a:r>
            <a:r>
              <a:rPr lang="ru-RU" sz="2400" b="1" dirty="0">
                <a:solidFill>
                  <a:srgbClr val="C00000"/>
                </a:solidFill>
              </a:rPr>
              <a:t>) при исполнении договора</a:t>
            </a:r>
          </a:p>
          <a:p>
            <a:pPr algn="just"/>
            <a:r>
              <a:rPr lang="ru-RU" sz="2400" dirty="0"/>
              <a:t>-</a:t>
            </a:r>
            <a:r>
              <a:rPr lang="ru-RU" sz="2400" b="1" dirty="0"/>
              <a:t>замена товара </a:t>
            </a:r>
            <a:r>
              <a:rPr lang="ru-RU" sz="2400" dirty="0"/>
              <a:t>на происходящий из иностранного государства товар, в отношении которого установлено ограничение, если договор предусматривает поставку товара российского происхождения</a:t>
            </a:r>
          </a:p>
          <a:p>
            <a:pPr algn="just"/>
            <a:r>
              <a:rPr lang="ru-RU" sz="2400" dirty="0"/>
              <a:t>-</a:t>
            </a:r>
            <a:r>
              <a:rPr lang="ru-RU" sz="2400" b="1" dirty="0"/>
              <a:t>перемена подрядчика </a:t>
            </a:r>
            <a:r>
              <a:rPr lang="ru-RU" sz="2400" dirty="0"/>
              <a:t>(исполнителя) (в случае, если эта перемена допускается гражданским законодательством), с которым заключён договор, на иностранное лицо, которое зарегистрировано на территории иностранного государства, в отношении которого установлено данное ограничение, если договор заключён с российским лицом</a:t>
            </a:r>
          </a:p>
        </p:txBody>
      </p:sp>
    </p:spTree>
    <p:extLst>
      <p:ext uri="{BB962C8B-B14F-4D97-AF65-F5344CB8AC3E}">
        <p14:creationId xmlns:p14="http://schemas.microsoft.com/office/powerpoint/2010/main" val="304458525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ECD5F83-4480-5043-3906-F2479690FD8E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FFCCEA6-4959-E6AF-170E-F56F3525EF35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Защитные меры: Преимущества.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E188ADC-C864-9C4B-9048-D8D204C2B70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3EAAA8CE-DD97-39DB-9C08-710AEB4D4B7A}"/>
              </a:ext>
            </a:extLst>
          </p:cNvPr>
          <p:cNvSpPr/>
          <p:nvPr/>
        </p:nvSpPr>
        <p:spPr>
          <a:xfrm>
            <a:off x="171451" y="1490741"/>
            <a:ext cx="11849098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Если Товару предоставляется преимущество</a:t>
            </a:r>
            <a:r>
              <a:rPr lang="ru-RU" sz="2400" dirty="0"/>
              <a:t>: </a:t>
            </a:r>
          </a:p>
          <a:p>
            <a:pPr algn="just"/>
            <a:r>
              <a:rPr lang="ru-RU" sz="2400" dirty="0"/>
              <a:t>а) </a:t>
            </a:r>
            <a:r>
              <a:rPr lang="ru-RU" sz="2400" b="1" dirty="0">
                <a:solidFill>
                  <a:srgbClr val="007E88"/>
                </a:solidFill>
              </a:rPr>
              <a:t>при рассмотрении, оценке</a:t>
            </a:r>
            <a:r>
              <a:rPr lang="ru-RU" sz="2400" dirty="0"/>
              <a:t>, сопоставлении заявок на участие в закупке, окончательных предложений осуществляется снижение на 15% ценового предложения, поданного участником закупки, предлагающим к поставке товар только российского происхождения (участником закупки, являющимся российским лицом при закупке работ, услуг), либо увеличение на 15% ценового предложения этого участника закупки в случае подачи им предложения о размере платы, подлежащей внесению за заключение договора; </a:t>
            </a:r>
          </a:p>
          <a:p>
            <a:pPr algn="just"/>
            <a:r>
              <a:rPr lang="ru-RU" sz="2400" dirty="0"/>
              <a:t>б) </a:t>
            </a:r>
            <a:r>
              <a:rPr lang="ru-RU" sz="2400" b="1" dirty="0">
                <a:solidFill>
                  <a:srgbClr val="007E88"/>
                </a:solidFill>
              </a:rPr>
              <a:t>в случае заключения договора </a:t>
            </a:r>
            <a:r>
              <a:rPr lang="ru-RU" sz="2400" dirty="0"/>
              <a:t>с таким участником закупки договор заключается без учёта снижения либо увеличения ценового предложения.</a:t>
            </a:r>
          </a:p>
        </p:txBody>
      </p:sp>
    </p:spTree>
    <p:extLst>
      <p:ext uri="{BB962C8B-B14F-4D97-AF65-F5344CB8AC3E}">
        <p14:creationId xmlns:p14="http://schemas.microsoft.com/office/powerpoint/2010/main" val="1860560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840EDB4C-B0CE-F4F1-A922-9FCA4485D87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AC054EC2-1F98-9827-5993-4AB668CDCB26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b="1" dirty="0">
                <a:solidFill>
                  <a:schemeClr val="bg1"/>
                </a:solidFill>
              </a:rPr>
              <a:t>Защитные меры: Преимущества.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66CA5F5-5FB5-8EC9-CA42-4FA50412EE7D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113033B-B08A-0A9E-BEDF-462F61FECEFA}"/>
              </a:ext>
            </a:extLst>
          </p:cNvPr>
          <p:cNvSpPr/>
          <p:nvPr/>
        </p:nvSpPr>
        <p:spPr>
          <a:xfrm>
            <a:off x="171451" y="1490741"/>
            <a:ext cx="11849098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b="1" dirty="0"/>
              <a:t>Если Товару предоставляется преимущество</a:t>
            </a:r>
            <a:r>
              <a:rPr lang="ru-RU" sz="2400" dirty="0"/>
              <a:t>: </a:t>
            </a:r>
          </a:p>
          <a:p>
            <a:pPr algn="just"/>
            <a:r>
              <a:rPr lang="ru-RU" sz="2400" dirty="0"/>
              <a:t>в) </a:t>
            </a:r>
            <a:r>
              <a:rPr lang="ru-RU" sz="2400" b="1" dirty="0">
                <a:solidFill>
                  <a:srgbClr val="007E88"/>
                </a:solidFill>
              </a:rPr>
              <a:t>при исполнении договора</a:t>
            </a:r>
            <a:r>
              <a:rPr lang="ru-RU" sz="2400" dirty="0"/>
              <a:t>:</a:t>
            </a:r>
          </a:p>
          <a:p>
            <a:pPr algn="just"/>
            <a:r>
              <a:rPr lang="ru-RU" sz="2400" dirty="0"/>
              <a:t>-</a:t>
            </a:r>
            <a:r>
              <a:rPr lang="ru-RU" sz="2400" b="1" dirty="0">
                <a:solidFill>
                  <a:srgbClr val="007E88"/>
                </a:solidFill>
              </a:rPr>
              <a:t>допускается замена товара </a:t>
            </a:r>
            <a:r>
              <a:rPr lang="ru-RU" sz="2400" dirty="0"/>
              <a:t>исключительно на товар российского происхождения, если договор предусматривает поставку товара российского происхождения;</a:t>
            </a:r>
          </a:p>
          <a:p>
            <a:pPr algn="just"/>
            <a:endParaRPr lang="ru-RU" sz="2400" dirty="0"/>
          </a:p>
          <a:p>
            <a:pPr algn="just"/>
            <a:r>
              <a:rPr lang="ru-RU" sz="2400" dirty="0"/>
              <a:t>-</a:t>
            </a:r>
            <a:r>
              <a:rPr lang="ru-RU" sz="2400" b="1" dirty="0">
                <a:solidFill>
                  <a:srgbClr val="007E88"/>
                </a:solidFill>
              </a:rPr>
              <a:t>перемена подрядчика (исполнителя) </a:t>
            </a:r>
            <a:r>
              <a:rPr lang="ru-RU" sz="2400" dirty="0"/>
              <a:t>(в случае, если эта перемена допускается гражданским законодательством), с которым заключён договор, допускается исключительно на российское лицо, если договор заключён с российским лицом</a:t>
            </a:r>
          </a:p>
        </p:txBody>
      </p:sp>
    </p:spTree>
    <p:extLst>
      <p:ext uri="{BB962C8B-B14F-4D97-AF65-F5344CB8AC3E}">
        <p14:creationId xmlns:p14="http://schemas.microsoft.com/office/powerpoint/2010/main" val="39671139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609600" y="259977"/>
            <a:ext cx="8104094" cy="959223"/>
          </a:xfrm>
        </p:spPr>
        <p:txBody>
          <a:bodyPr>
            <a:normAutofit/>
          </a:bodyPr>
          <a:lstStyle/>
          <a:p>
            <a:pPr algn="ctr"/>
            <a:r>
              <a:rPr lang="ru-RU" sz="2400" b="1" dirty="0">
                <a:latin typeface="+mn-lt"/>
                <a:ea typeface="Roboto Light" pitchFamily="2" charset="0"/>
                <a:cs typeface="Roboto Light" pitchFamily="2" charset="0"/>
              </a:rPr>
              <a:t>Административная ответственность</a:t>
            </a:r>
          </a:p>
        </p:txBody>
      </p:sp>
      <p:sp>
        <p:nvSpPr>
          <p:cNvPr id="9" name="Содержимое 8"/>
          <p:cNvSpPr>
            <a:spLocks noGrp="1"/>
          </p:cNvSpPr>
          <p:nvPr>
            <p:ph type="body" idx="1"/>
          </p:nvPr>
        </p:nvSpPr>
        <p:spPr>
          <a:xfrm>
            <a:off x="233083" y="1389529"/>
            <a:ext cx="11779624" cy="5235389"/>
          </a:xfrm>
        </p:spPr>
        <p:txBody>
          <a:bodyPr/>
          <a:lstStyle/>
          <a:p>
            <a:endParaRPr lang="ru-RU" sz="1800" dirty="0">
              <a:solidFill>
                <a:schemeClr val="tx1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  <a:p>
            <a:pPr lvl="0">
              <a:buFont typeface="Wingdings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  <a:t>Статья 7.30.1 Нарушение установленного законодательством Российской Федерации и иными нормативными правовыми актами о контрактной системе в сфере закупок товаров, работ, услуг для обеспечения государственных и муниципальных нужд порядка планирования таких закупок и определения поставщика (подрядчика, исполнителя), требований к порядку, сроку размещения информации и документов или направления их для размещения в реестрах, предусмотренных указанными законодательством и нормативными правовыми актами</a:t>
            </a:r>
          </a:p>
          <a:p>
            <a:pPr lvl="0">
              <a:buFont typeface="Wingdings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  <a:t>Статья 7.30.2.	Нарушение порядка заключения, исполнения, изменения и расторжения контракта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  <a:t>Статья 7.30.3.	Нарушение порядка формирования, размещения и выполнения государственного оборонного заказа</a:t>
            </a:r>
            <a:b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</a:br>
            <a: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  <a:t>Статья 7.30.4.	Нарушение порядка осуществления закупок товаров, работ, услуг отдельными видами юридических лиц</a:t>
            </a:r>
          </a:p>
          <a:p>
            <a:pPr>
              <a:buFont typeface="Wingdings" pitchFamily="2" charset="2"/>
              <a:buChar char="ü"/>
            </a:pPr>
            <a:r>
              <a:rPr lang="ru-RU" sz="1800" dirty="0">
                <a:solidFill>
                  <a:schemeClr val="tx1"/>
                </a:solidFill>
                <a:latin typeface="Calibri" panose="020F0502020204030204" pitchFamily="34" charset="0"/>
                <a:ea typeface="Roboto Light" pitchFamily="2" charset="0"/>
                <a:cs typeface="Calibri" panose="020F0502020204030204" pitchFamily="34" charset="0"/>
              </a:rPr>
              <a:t>Статья 7.30.6.	Нарушение оператором электронной площадки, оператором специализированной электронной площадки установленных порядков проведения закупок, предусмотренных законодательством Российской Федерации и иными нормативными правовыми актами о контрактной системе в сфере закупок, закупок, предусмотренных  законодательством Российской Федерации в сфере закупок отдельными видами юридических лиц, и обязательных торгов в электронной форме, нарушение кредитной организацией установленного порядка блокирования и прекращения блокирования денежных средств на банковском счете участника таких закупок и (или)  обязательных торгов.</a:t>
            </a:r>
          </a:p>
          <a:p>
            <a:endParaRPr lang="ru-RU" sz="1800" dirty="0"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  <a:p>
            <a:pPr>
              <a:buNone/>
            </a:pPr>
            <a:endParaRPr lang="ru-RU" sz="1800" dirty="0"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</p:txBody>
      </p:sp>
      <p:pic>
        <p:nvPicPr>
          <p:cNvPr id="10" name="Рисунок 9" descr="skrinshot-06-04-2020-134428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517" y="105662"/>
            <a:ext cx="2203450" cy="16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094470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5ECCE0-795B-5780-0D1C-9C16F4B1A90A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A0F46C3-0863-49D6-E3A4-0362688734BB}"/>
              </a:ext>
            </a:extLst>
          </p:cNvPr>
          <p:cNvSpPr/>
          <p:nvPr/>
        </p:nvSpPr>
        <p:spPr>
          <a:xfrm>
            <a:off x="0" y="1"/>
            <a:ext cx="12192000" cy="1393370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b="1" dirty="0">
              <a:solidFill>
                <a:schemeClr val="bg1"/>
              </a:solidFill>
            </a:endParaRPr>
          </a:p>
          <a:p>
            <a:pPr algn="ctr"/>
            <a:r>
              <a:rPr lang="ru-RU" sz="2400" b="1" dirty="0">
                <a:solidFill>
                  <a:schemeClr val="bg1"/>
                </a:solidFill>
              </a:rPr>
              <a:t>Подтверждение страны происхождения товара -Промышленная и радиоэлектронная продукция.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992D72A-E510-BDFF-B549-A4E7211A3D79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C36BC468-D14C-2F73-8845-EDFBDF6FE159}"/>
              </a:ext>
            </a:extLst>
          </p:cNvPr>
          <p:cNvSpPr/>
          <p:nvPr/>
        </p:nvSpPr>
        <p:spPr>
          <a:xfrm>
            <a:off x="171451" y="1490741"/>
            <a:ext cx="11849098" cy="550920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/>
              <a:t>Для подтверждения происхождения товаров, указанных </a:t>
            </a:r>
            <a:r>
              <a:rPr lang="ru-RU" sz="2400" u="sng" dirty="0"/>
              <a:t>в позициях 1 - 145 </a:t>
            </a:r>
            <a:r>
              <a:rPr lang="ru-RU" sz="2400" dirty="0"/>
              <a:t>Приложения № 1, </a:t>
            </a:r>
            <a:r>
              <a:rPr lang="ru-RU" sz="2400" u="sng" dirty="0"/>
              <a:t>позициях 1 - 433 </a:t>
            </a:r>
            <a:r>
              <a:rPr lang="ru-RU" sz="2400" dirty="0"/>
              <a:t>Приложения № 2, </a:t>
            </a:r>
            <a:r>
              <a:rPr lang="ru-RU" sz="2400" u="sng" dirty="0"/>
              <a:t>Приложении № 3</a:t>
            </a:r>
            <a:r>
              <a:rPr lang="ru-RU" sz="2400" dirty="0"/>
              <a:t>, из Российской Федерации - </a:t>
            </a:r>
            <a:r>
              <a:rPr lang="ru-RU" sz="2400" b="1" dirty="0">
                <a:solidFill>
                  <a:srgbClr val="007E88"/>
                </a:solidFill>
              </a:rPr>
              <a:t>номер реестровой записи из реестра российской промышленной продукции </a:t>
            </a:r>
            <a:r>
              <a:rPr lang="ru-RU" sz="2400" dirty="0"/>
              <a:t>(https://gisp.gov.ru/pp719v2/pub/prod/); из государства – члена ЕАЭС - </a:t>
            </a:r>
            <a:r>
              <a:rPr lang="ru-RU" sz="2400" b="1" dirty="0">
                <a:solidFill>
                  <a:srgbClr val="007E88"/>
                </a:solidFill>
              </a:rPr>
              <a:t>номер реестровой записи из евразийского реестра промышленных товаров </a:t>
            </a:r>
            <a:r>
              <a:rPr lang="ru-RU" sz="2400" dirty="0"/>
              <a:t>(</a:t>
            </a:r>
            <a:r>
              <a:rPr lang="ru-RU" sz="2400" dirty="0">
                <a:hlinkClick r:id="rId2"/>
              </a:rPr>
              <a:t>https://goszakupki.eaeunion.org/erpt/ru/registers/products</a:t>
            </a:r>
            <a:r>
              <a:rPr lang="ru-RU" sz="2400" dirty="0"/>
              <a:t>).</a:t>
            </a:r>
          </a:p>
          <a:p>
            <a:pPr algn="ctr"/>
            <a:r>
              <a:rPr lang="ru-RU" sz="2400" dirty="0"/>
              <a:t> </a:t>
            </a:r>
            <a:r>
              <a:rPr lang="ru-RU" sz="2400" b="1" dirty="0">
                <a:solidFill>
                  <a:srgbClr val="007E88"/>
                </a:solidFill>
              </a:rPr>
              <a:t>Реестровые записи содержат в том числе:</a:t>
            </a:r>
          </a:p>
          <a:p>
            <a:pPr algn="just"/>
            <a:r>
              <a:rPr lang="ru-RU" sz="2400" dirty="0"/>
              <a:t>-</a:t>
            </a:r>
            <a:r>
              <a:rPr lang="ru-RU" sz="2000" dirty="0"/>
              <a:t>информацию о совокупном количестве баллов за выполнение (освоение) на территории РФ соответствующих операций (условий) (если в отношении такого товара ПП РФ от 17.07.2015 № 719 «О подтверждении производства российской промышленной продукции» за выполнение (освоение) на территории Российской Федерации соответствующих операций (условий) установлены требования о совокупном количестве баллов), которое составляет или превышает значение, определённое Постановлением № 719;</a:t>
            </a:r>
          </a:p>
          <a:p>
            <a:pPr algn="just"/>
            <a:r>
              <a:rPr lang="ru-RU" sz="2000" dirty="0"/>
              <a:t>-информацию об уровне радиоэлектронной продукции (для товара, являющегося в соответствии с Постановлением № 719 радиоэлектронной продукцией 1 уровня или радиоэлектронной продукцией 2 уровня)</a:t>
            </a:r>
          </a:p>
        </p:txBody>
      </p:sp>
    </p:spTree>
    <p:extLst>
      <p:ext uri="{BB962C8B-B14F-4D97-AF65-F5344CB8AC3E}">
        <p14:creationId xmlns:p14="http://schemas.microsoft.com/office/powerpoint/2010/main" val="80068989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1165026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56493" y="-158412"/>
            <a:ext cx="11983120" cy="1323439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altLang="ru-RU" sz="20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Письмо ФАС России от 01.04.2022 N СП/30895/22 "Об отдельных видах нарушений антимонопольного законодательства заказчиком при осуществлении закупок у единственного поставщика"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90FFCD-5460-BCD4-61A5-E5F41007B62E}"/>
              </a:ext>
            </a:extLst>
          </p:cNvPr>
          <p:cNvSpPr/>
          <p:nvPr/>
        </p:nvSpPr>
        <p:spPr>
          <a:xfrm>
            <a:off x="0" y="1198620"/>
            <a:ext cx="11849098" cy="538609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Возможность осуществления заказчиками закупки у единственного поставщика (подрядчика, исполнителя) предусмотрена </a:t>
            </a:r>
            <a:r>
              <a:rPr lang="ru-RU" sz="2000" dirty="0">
                <a:hlinkClick r:id="rId3"/>
              </a:rPr>
              <a:t>частью 3.2 статьи 3 Закона о закупках.</a:t>
            </a:r>
          </a:p>
          <a:p>
            <a:pPr algn="just"/>
            <a:r>
              <a:rPr lang="ru-RU" sz="2000" dirty="0"/>
              <a:t>Таким образом, заказчик самостоятельно определяет в положении о закупке способы закупки, в том числе, условия и порядок заключения договора с единственным поставщиком, исполнителем, подрядчиком.</a:t>
            </a:r>
          </a:p>
          <a:p>
            <a:pPr algn="just"/>
            <a:r>
              <a:rPr lang="ru-RU" sz="2000" dirty="0"/>
              <a:t>В случае наличия у заявителя фактов, свидетельствующих о признаках нарушения заказчиком Закона о закупках при осуществлении закупки товаров, работ, услуг, сроки проведения которой позволяют антимонопольному органу принять меры по устранению выявленных нарушений, заявитель вправе обратиться в соответствующий территориальный орган ФАС России по месту нахождения заказчика, а также в ФАС России в порядке, установленном </a:t>
            </a:r>
            <a:r>
              <a:rPr lang="ru-RU" sz="2000" dirty="0">
                <a:hlinkClick r:id="rId4"/>
              </a:rPr>
              <a:t>статьей 18.1 Закона о защите конкуренции, по основаниям, предусмотренным </a:t>
            </a:r>
            <a:r>
              <a:rPr lang="ru-RU" sz="2000" dirty="0">
                <a:hlinkClick r:id="rId5"/>
              </a:rPr>
              <a:t>частью 10 статьи 3 Закона о закупках.</a:t>
            </a:r>
          </a:p>
          <a:p>
            <a:pPr algn="just"/>
            <a:r>
              <a:rPr lang="ru-RU" sz="2000" dirty="0"/>
              <a:t>Несоблюдение заказчиками отдельных требований Закона о закупках может одновременно свидетельствовать о нарушении антимонопольного законодательства, в том числе внесение изменений в Положение о закупках может указывать на наличие признаков нарушения </a:t>
            </a:r>
            <a:r>
              <a:rPr lang="ru-RU" sz="2000" dirty="0">
                <a:hlinkClick r:id="rId6"/>
              </a:rPr>
              <a:t>части 1 статьи 17 Закона о защите конкуренции. Данная позиция согласуется с позицией Верховного Суда Российской Федерации по делу N А37-2126/2020.</a:t>
            </a:r>
          </a:p>
          <a:p>
            <a:pPr algn="just"/>
            <a:endParaRPr lang="ru-RU" sz="2400" dirty="0">
              <a:hlinkClick r:id="rId5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167864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1165026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56493" y="-158412"/>
            <a:ext cx="1198312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b="1" dirty="0">
                <a:solidFill>
                  <a:schemeClr val="bg1"/>
                </a:solidFill>
              </a:rPr>
              <a:t>Письмо&gt; ФАС России от 21.08.2024 N МШ/75011/24 "О возможности оценки действий заказчиков по установлению в положении о закупке оснований для закупок у единственного поставщика на конкурентных рынках на предмет соответствия статье 17 Федерального закона от 26.07.2006 N 135-ФЗ "О защите конкуренции"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90FFCD-5460-BCD4-61A5-E5F41007B62E}"/>
              </a:ext>
            </a:extLst>
          </p:cNvPr>
          <p:cNvSpPr/>
          <p:nvPr/>
        </p:nvSpPr>
        <p:spPr>
          <a:xfrm>
            <a:off x="0" y="1198620"/>
            <a:ext cx="1184909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Действия заказчика по включению в положение о закупках оснований для осуществления закупок у единственного поставщика (исполнителя, подрядчика) при отсутствии объективных причин, препятствующих проведению конкурентных процедур, могут привести к недопущению, ограничению или устранению конкуренции на соответствующем товарном рынке, в связи с чем такие действия могут быть оценены антимонопольным органом на предмет соответствия </a:t>
            </a:r>
            <a:r>
              <a:rPr lang="ru-RU" sz="2000" u="sng" dirty="0">
                <a:hlinkClick r:id="rId3"/>
              </a:rPr>
              <a:t>части 1 статьи 17</a:t>
            </a:r>
            <a:r>
              <a:rPr lang="ru-RU" sz="2000" dirty="0"/>
              <a:t> Закона о защите конкуренции (аналогичная позиция изложена в </a:t>
            </a:r>
            <a:r>
              <a:rPr lang="ru-RU" sz="2000" u="sng" dirty="0">
                <a:hlinkClick r:id="rId4"/>
              </a:rPr>
              <a:t>определении</a:t>
            </a:r>
            <a:r>
              <a:rPr lang="ru-RU" sz="2000" dirty="0"/>
              <a:t> Верховного Суда Российской Федерации от 20.09.2023 по делу N А75-16759/2022, </a:t>
            </a:r>
            <a:r>
              <a:rPr lang="ru-RU" sz="2000" u="sng" dirty="0">
                <a:hlinkClick r:id="rId5"/>
              </a:rPr>
              <a:t>определении</a:t>
            </a:r>
            <a:r>
              <a:rPr lang="ru-RU" sz="2000" dirty="0"/>
              <a:t> Верховного Суда Российской Федерации от 20.11.2023 по делу N А75-19756/2022, </a:t>
            </a:r>
            <a:r>
              <a:rPr lang="ru-RU" sz="2000" u="sng" dirty="0">
                <a:hlinkClick r:id="rId6"/>
              </a:rPr>
              <a:t>определении</a:t>
            </a:r>
            <a:r>
              <a:rPr lang="ru-RU" sz="2000" dirty="0"/>
              <a:t> Верховного Суда Российской Федерации от 24.06.2024 по делу N А75-9485/2023, постановлении Арбитражного суда Поволжского округа от 25.04.2023 по делу N А65-13899/2022, постановлении Арбитражного суда Западно-Сибирского округа от 29.09.2022 по делу N А75-13727/2021, постановлении Арбитражного суда Уральского округа от 20.12.2022 по делу N А07-34954/2021, постановлении Арбитражного суда Западно-Сибирского округа от 07.03.2023 по делу N А75-4794/2022). </a:t>
            </a:r>
            <a:endParaRPr lang="ru-RU" sz="2400" dirty="0">
              <a:hlinkClick r:id="rId7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9980157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1165026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56493" y="-158412"/>
            <a:ext cx="1198312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b="1" dirty="0">
                <a:solidFill>
                  <a:schemeClr val="bg1"/>
                </a:solidFill>
              </a:rPr>
              <a:t>Письмо&gt; ФАС России от 21.08.2024 N МШ/75011/24 "О возможности оценки действий заказчиков по установлению в положении о закупке оснований для закупок у единственного поставщика на конкурентных рынках на предмет соответствия статье 17 Федерального закона от 26.07.2006 N 135-ФЗ "О защите конкуренции"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90FFCD-5460-BCD4-61A5-E5F41007B62E}"/>
              </a:ext>
            </a:extLst>
          </p:cNvPr>
          <p:cNvSpPr/>
          <p:nvPr/>
        </p:nvSpPr>
        <p:spPr>
          <a:xfrm>
            <a:off x="0" y="1198620"/>
            <a:ext cx="11849098" cy="40934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000" dirty="0"/>
              <a:t>В случае признания в действиях заказчика, установившего случаи осуществления закупок у единственного поставщика (исполнителя, подрядчика), нарушений, которые приводят к ограничению, устранению конкуренции антимонопольный орган в целях устранения выявленных нарушений вправе выдать предписание о совершении действий, направленных на обеспечение конкуренции, о недопущении действий, которые могут являться препятствием для возникновения конкуренции и (или) могут привести к ограничению, устранению конкуренции и нарушению антимонопольного законодательства путем внесения изменений в положение о закупке заказчика.</a:t>
            </a:r>
          </a:p>
          <a:p>
            <a:r>
              <a:rPr lang="ru-RU" sz="2000" dirty="0"/>
              <a:t>Дополнительно ФАС России обращает внимание, что действия хозяйствующих субъектов по заключению договора с единственным поставщиком (исполнителем, подрядчиком) по основаниям, установленным в действующем положении о закупке, не могут быть рассмотрены на предмет нарушения </a:t>
            </a:r>
            <a:r>
              <a:rPr lang="ru-RU" sz="2000" u="sng" dirty="0">
                <a:hlinkClick r:id="rId3"/>
              </a:rPr>
              <a:t>статьи 17</a:t>
            </a:r>
            <a:r>
              <a:rPr lang="ru-RU" sz="2000" dirty="0"/>
              <a:t> Закона о защите конкуренции (аналогичная позиция изложена в абзаце 3 пункта 37 постановления Пленума Верховного Суда Российской Федерации от 04.03.2021 N 2 "О некоторых вопросах, возникающих в связи с применением судами антимонопольного законодательства").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785729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1165026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56493" y="-158412"/>
            <a:ext cx="11983120" cy="1231106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endParaRPr lang="ru-RU" altLang="ru-RU" sz="2000" dirty="0">
              <a:solidFill>
                <a:schemeClr val="bg1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 eaLnBrk="1" hangingPunct="1"/>
            <a:r>
              <a:rPr lang="ru-RU" b="1" dirty="0">
                <a:solidFill>
                  <a:schemeClr val="bg1"/>
                </a:solidFill>
              </a:rPr>
              <a:t>Письмо&gt; ФАС России от 21.08.2024 N МШ/75011/24 "О возможности оценки действий заказчиков по установлению в положении о закупке оснований для закупок у единственного поставщика на конкурентных рынках на предмет соответствия статье 17 Федерального закона от 26.07.2006 N 135-ФЗ "О защите конкуренции"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990FFCD-5460-BCD4-61A5-E5F41007B62E}"/>
              </a:ext>
            </a:extLst>
          </p:cNvPr>
          <p:cNvSpPr/>
          <p:nvPr/>
        </p:nvSpPr>
        <p:spPr>
          <a:xfrm>
            <a:off x="0" y="1198620"/>
            <a:ext cx="11849098" cy="355481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endParaRPr lang="ru-RU" sz="2500" dirty="0"/>
          </a:p>
          <a:p>
            <a:pPr algn="just"/>
            <a:endParaRPr lang="ru-RU" sz="2500" dirty="0"/>
          </a:p>
          <a:p>
            <a:pPr algn="just"/>
            <a:r>
              <a:rPr lang="ru-RU" sz="2500" dirty="0"/>
              <a:t>Заказчик должен иметь разумные и объективные причины, объясняющие, что применение конкурентных процедур либо является неэффективным (например, если товарный рынок ограничен или цены на объект закупки колеблются в узком диапазоне), либо в значительной степени лишают заказчика того результата, которого он намеревался достичь, планируя закупку (осуществление срочного размещения заказа, закупка на товарном рынке, где преобладает недобросовестная конкуренция). 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2992061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b="1" dirty="0">
                <a:solidFill>
                  <a:schemeClr val="bg1"/>
                </a:solidFill>
              </a:rPr>
              <a:t>Определение СК по экономическим спорам Верховного Суда РФ от 16 сентября 2021 г. N 306-ЭС21-13429 по делу N А57-6544/2020 -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Ед. поставщик в Положении о закупке, как нарушение ст. 17 135-ФЗ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" y="857251"/>
            <a:ext cx="11656514" cy="59400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ru-RU" sz="2000" dirty="0"/>
              <a:t>Суд признал недействительным пункт Положения о закупке товаров, работ, услуг для нужд учреждения и </a:t>
            </a:r>
            <a:r>
              <a:rPr lang="ru-RU" sz="2000" dirty="0" err="1"/>
              <a:t>обязании</a:t>
            </a:r>
            <a:r>
              <a:rPr lang="ru-RU" sz="2000" dirty="0"/>
              <a:t> исключить указанный пункт, поскольку оспариваемым пунктом заказчик незаконно ограничил доступ к возможному участию в соответствующей закупке на конкурентной основе юридических и физических лиц, </a:t>
            </a:r>
            <a:r>
              <a:rPr lang="ru-RU" sz="2000" u="sng" dirty="0"/>
              <a:t>предоставляющих услуги по организации питания обучающихся.</a:t>
            </a:r>
          </a:p>
          <a:p>
            <a:pPr marL="0" indent="0">
              <a:buNone/>
            </a:pPr>
            <a:r>
              <a:rPr lang="ru-RU" sz="2000" b="1" dirty="0"/>
              <a:t>Также в решении: </a:t>
            </a:r>
          </a:p>
          <a:p>
            <a:pPr algn="just"/>
            <a:r>
              <a:rPr lang="ru-RU" sz="2000" dirty="0"/>
              <a:t>Избрание заказчиком способа закупки, который повлек за собой необоснованное ограничение круга потенциальных участников, нарушает принципы осуществления закупочной деятельности и положения законодательства о защите конкуренции. Закрепленные заказчиком в Положении о закупке условия, позволяющие осуществлять закупку у единственного поставщика во всех случаях и при любых потребностях без проведения конкурентных процедур, независимо от наличия конкурентного рынка создают возможность привлечения исполнителя без проведения торгов (конкурса/аукциона), что, в свою очередь, приводит к дискриминации и ограничению конкуренции. Для целей экономической эффективности закупка товаров, работ, услуг у единственного поставщика целесообразна в случае, если такие товары, работы, услуги обращаются на </a:t>
            </a:r>
            <a:r>
              <a:rPr lang="ru-RU" sz="2000" dirty="0" err="1"/>
              <a:t>низкоконкурентных</a:t>
            </a:r>
            <a:r>
              <a:rPr lang="ru-RU" sz="2000" dirty="0"/>
              <a:t> рынках, или проведение конкурсных, аукционных процедур нецелесообразно по объективным причинам, например, ликвидация последствий чрезвычайных ситуаций, последствий непреодолимой силы (пункт 9 Обзора судебной практики по вопросам, связанным с применением Федерального закона от 18.07.2011 N 223-ФЗ "О закупках товаров, работ, услуг отдельными видами юридических лиц", утвержденного Президиумом Верховного Суда Российской Федерации 16.05.2018).</a:t>
            </a:r>
          </a:p>
        </p:txBody>
      </p:sp>
    </p:spTree>
    <p:extLst>
      <p:ext uri="{BB962C8B-B14F-4D97-AF65-F5344CB8AC3E}">
        <p14:creationId xmlns:p14="http://schemas.microsoft.com/office/powerpoint/2010/main" val="18182332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r>
              <a:rPr lang="ru-RU" b="1" dirty="0">
                <a:solidFill>
                  <a:schemeClr val="bg1"/>
                </a:solidFill>
              </a:rPr>
              <a:t>Определение Верховного Суда РФ от 20 сентября 2023 г. N 304-ЭС23-16836 по делу N А75-16759/2022</a:t>
            </a:r>
          </a:p>
          <a:p>
            <a:r>
              <a:rPr lang="ru-RU" b="1" dirty="0">
                <a:solidFill>
                  <a:schemeClr val="bg1"/>
                </a:solidFill>
              </a:rPr>
              <a:t>-</a:t>
            </a:r>
            <a:r>
              <a:rPr lang="ru-RU" b="1" dirty="0">
                <a:solidFill>
                  <a:srgbClr val="FF0000"/>
                </a:solidFill>
              </a:rPr>
              <a:t> </a:t>
            </a:r>
            <a:r>
              <a:rPr lang="ru-RU" b="1" dirty="0">
                <a:solidFill>
                  <a:schemeClr val="bg1"/>
                </a:solidFill>
              </a:rPr>
              <a:t>Ед. поставщик в Положении о закупке, как нарушение ст. 17 135-ФЗ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" y="857251"/>
            <a:ext cx="11656514" cy="62478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000" b="1" dirty="0">
                <a:solidFill>
                  <a:srgbClr val="FF0000"/>
                </a:solidFill>
              </a:rPr>
              <a:t>Определение Верховного Суда РФ от 20 сентября 2023 г. N 304-ЭС23-16836 по делу N А75-16759/2022</a:t>
            </a:r>
          </a:p>
          <a:p>
            <a:pPr marL="0" indent="0" algn="just">
              <a:buNone/>
            </a:pPr>
            <a:r>
              <a:rPr lang="ru-RU" dirty="0"/>
              <a:t>Суд поддержал позиция УФАС по ХМАО, что закрепленные заказчиком в Положении о закупке условия, позволяющие осуществлять закупку у единственного поставщика во всех случаях и при любых потребностях без проведения конкурентных процедур, независимо от наличия конкурентного рынка, в отсутствие обоснования и срочной потребности, не соответствуют требованиям Закона о закупках и нарушают часть 1 статьи 17 Закона о защите конкуренции, так как создают возможность привлечения исполнителя без проведения торгов (конкурса/аукциона), что, в свою очередь, приводит к дискриминации, отсутствию равноправия, справедливости, необоснованному ограничению конкуренции по отношению к участникам закупки, а также экономически неэффективному расходованию денежных средств на приобретение товаров, работ, услуг. </a:t>
            </a:r>
          </a:p>
          <a:p>
            <a:pPr marL="0" indent="0" algn="just">
              <a:buNone/>
            </a:pPr>
            <a:r>
              <a:rPr lang="ru-RU" b="1" dirty="0"/>
              <a:t>Также в решении: </a:t>
            </a:r>
          </a:p>
          <a:p>
            <a:pPr algn="just"/>
            <a:r>
              <a:rPr lang="ru-RU" dirty="0"/>
              <a:t>Большая часть закупок у единственного поставщика не имеет разумных и объективных причин, объясняющих неприменение заказчиком конкурентных процедур, что противоречит принципам закупочной деятельности, указанным в части 1 статьи 3 Закона о закупках и сформулирована так, чтобы охватить практически любые потребности заказчика.</a:t>
            </a:r>
          </a:p>
          <a:p>
            <a:pPr algn="just"/>
            <a:r>
              <a:rPr lang="ru-RU" dirty="0"/>
              <a:t>Так, например, обществом каким-либо образом не обосновано проведение закупки у единственного поставщика (подрядчика, исполнителя) услуг по обучению или проведению тематических семинаров (совещаний, тренингов, форумов, конференций), услуг почтовой, стационарной, мобильной связи, услуги телеграфной связи, </a:t>
            </a:r>
            <a:r>
              <a:rPr lang="ru-RU" dirty="0" err="1"/>
              <a:t>телематические</a:t>
            </a:r>
            <a:r>
              <a:rPr lang="ru-RU" dirty="0"/>
              <a:t> услуги, услуги связи по передаче данных.</a:t>
            </a:r>
          </a:p>
          <a:p>
            <a:pPr algn="just"/>
            <a:r>
              <a:rPr lang="ru-RU" dirty="0"/>
              <a:t>Предприятие, приобретая указанные услуги неконкурентным способом, не обосновало и не представило доказательств того, что предъявляемые им требования к предмету закупки могут быть исполнены исключительно приобретением у единственного поставщика.</a:t>
            </a:r>
          </a:p>
          <a:p>
            <a:endParaRPr lang="ru-RU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7840042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F92C08D-E0F6-0FFA-AB4B-0E0291C4B01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E2CB17-317F-C95C-09B4-D375AAD0EE1B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1F27AF41-63D9-1C54-BD3A-AC5F1CC536E5}"/>
              </a:ext>
            </a:extLst>
          </p:cNvPr>
          <p:cNvSpPr txBox="1"/>
          <p:nvPr/>
        </p:nvSpPr>
        <p:spPr>
          <a:xfrm>
            <a:off x="104777" y="84210"/>
            <a:ext cx="12087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Основания включения сведений в РНП</a:t>
            </a:r>
            <a:endParaRPr lang="ru-RU" altLang="ru-RU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F4DE16E4-1FDE-8B6F-F334-838086F9A96F}"/>
              </a:ext>
            </a:extLst>
          </p:cNvPr>
          <p:cNvSpPr/>
          <p:nvPr/>
        </p:nvSpPr>
        <p:spPr>
          <a:xfrm>
            <a:off x="-2" y="809626"/>
            <a:ext cx="11972929" cy="563231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уклонение участника закупки от заключения договора;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-расторжение договора по решению суда в связи с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существенным нарушением договора;</a:t>
            </a:r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en-US" sz="2400" b="1" dirty="0">
                <a:solidFill>
                  <a:srgbClr val="007E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-</a:t>
            </a:r>
            <a:r>
              <a:rPr lang="ru-RU" sz="2400" b="1" dirty="0">
                <a:solidFill>
                  <a:srgbClr val="007E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односторонний отказ заказчика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, в отношении которого введены политические или экономические санкции и (или) меры ограничительного характера, от исполнения договора в связи с существенным нарушением такими поставщиками (исполнителями, подрядчиками) договоров.</a:t>
            </a:r>
          </a:p>
          <a:p>
            <a:pPr algn="just"/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Статья 5. Реестр недобросовестных поставщиков 223-ФЗ.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от 30 июня 2004 г. N 331 "Об утверждении Положения о Федеральной антимонопольной службе" (с изменениями и дополнениями).</a:t>
            </a:r>
          </a:p>
          <a:p>
            <a:pPr algn="just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Постановление Правительства РФ от 22 ноября 2012 г. N 1211 "О ведении реестра недобросовестных поставщиков, предусмотренного Федеральным законом "О  закупках товаров, работ, услуг отдельными видами юридических лиц".</a:t>
            </a:r>
          </a:p>
        </p:txBody>
      </p:sp>
    </p:spTree>
    <p:extLst>
      <p:ext uri="{BB962C8B-B14F-4D97-AF65-F5344CB8AC3E}">
        <p14:creationId xmlns:p14="http://schemas.microsoft.com/office/powerpoint/2010/main" val="22680829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BEBA997-66CB-8E25-6D88-B0BEDED235E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8104E51-04F7-7C4D-92D2-307BC8B77DC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C594D745-932D-23DF-4BB2-96FD65F713D3}"/>
              </a:ext>
            </a:extLst>
          </p:cNvPr>
          <p:cNvSpPr txBox="1"/>
          <p:nvPr/>
        </p:nvSpPr>
        <p:spPr>
          <a:xfrm>
            <a:off x="104777" y="84210"/>
            <a:ext cx="12087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Уклонившимся от заключения договора может быть признан:</a:t>
            </a:r>
            <a:endParaRPr lang="ru-RU" altLang="ru-RU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9F2ABEE6-5019-4180-6EA5-1DD6D9730E25}"/>
              </a:ext>
            </a:extLst>
          </p:cNvPr>
          <p:cNvSpPr/>
          <p:nvPr/>
        </p:nvSpPr>
        <p:spPr>
          <a:xfrm>
            <a:off x="1" y="809625"/>
            <a:ext cx="11801476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-победитель закупки;</a:t>
            </a:r>
          </a:p>
          <a:p>
            <a:r>
              <a:rPr lang="ru-RU" sz="2800" dirty="0"/>
              <a:t>-единственный участник закупки, подавший заявку;</a:t>
            </a:r>
          </a:p>
          <a:p>
            <a:r>
              <a:rPr lang="ru-RU" sz="2800" dirty="0"/>
              <a:t>-участник, признанный единственным участником закупки;</a:t>
            </a:r>
          </a:p>
          <a:p>
            <a:r>
              <a:rPr lang="ru-RU" sz="2800" dirty="0"/>
              <a:t>-участник закупки, единственно участвующий на всех этапах закупки; -участник закупки, с которым заключается договор при уклонении победителя закупки</a:t>
            </a:r>
            <a:r>
              <a:rPr lang="ru-RU" sz="28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E3832FF-2817-66A9-231F-F653BE2ED3FA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Стрелка: вниз 1">
            <a:extLst>
              <a:ext uri="{FF2B5EF4-FFF2-40B4-BE49-F238E27FC236}">
                <a16:creationId xmlns:a16="http://schemas.microsoft.com/office/drawing/2014/main" id="{A8F8333C-0DD2-A351-A392-67444972712B}"/>
              </a:ext>
            </a:extLst>
          </p:cNvPr>
          <p:cNvSpPr/>
          <p:nvPr/>
        </p:nvSpPr>
        <p:spPr>
          <a:xfrm>
            <a:off x="5715000" y="3222171"/>
            <a:ext cx="533400" cy="849086"/>
          </a:xfrm>
          <a:prstGeom prst="downArrow">
            <a:avLst/>
          </a:prstGeom>
          <a:solidFill>
            <a:srgbClr val="007E88"/>
          </a:solidFill>
          <a:ln>
            <a:solidFill>
              <a:srgbClr val="007E88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 dirty="0">
              <a:solidFill>
                <a:srgbClr val="007E88"/>
              </a:solidFill>
              <a:highlight>
                <a:srgbClr val="007E88"/>
              </a:highlight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7FF059A-9500-0B9C-BBC1-E65F429B3FD7}"/>
              </a:ext>
            </a:extLst>
          </p:cNvPr>
          <p:cNvSpPr txBox="1"/>
          <p:nvPr/>
        </p:nvSpPr>
        <p:spPr>
          <a:xfrm>
            <a:off x="104777" y="4071257"/>
            <a:ext cx="11696700" cy="23083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если условиями закупки предусмотрена обязанность таких лиц заключить договор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.</a:t>
            </a:r>
          </a:p>
          <a:p>
            <a:pPr algn="ctr"/>
            <a:endParaRPr lang="en-US" sz="2400" dirty="0">
              <a:latin typeface="Arial" panose="020B0604020202020204" pitchFamily="34" charset="0"/>
              <a:cs typeface="Arial" panose="020B0604020202020204" pitchFamily="34" charset="0"/>
            </a:endParaRPr>
          </a:p>
          <a:p>
            <a:pPr algn="ctr"/>
            <a:r>
              <a:rPr lang="ru-RU" sz="2400" b="1" dirty="0">
                <a:solidFill>
                  <a:srgbClr val="007E88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Уклонение от заключения договора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- не предоставление заказчику в срок, предусмотренный</a:t>
            </a:r>
            <a:r>
              <a:rPr lang="en-US" sz="2400" dirty="0"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ru-RU" sz="2400" dirty="0">
                <a:latin typeface="Arial" panose="020B0604020202020204" pitchFamily="34" charset="0"/>
                <a:cs typeface="Arial" panose="020B0604020202020204" pitchFamily="34" charset="0"/>
              </a:rPr>
              <a:t>документацией, подписанного договора/ не предоставление обеспечения исполнения договора</a:t>
            </a:r>
          </a:p>
        </p:txBody>
      </p:sp>
    </p:spTree>
    <p:extLst>
      <p:ext uri="{BB962C8B-B14F-4D97-AF65-F5344CB8AC3E}">
        <p14:creationId xmlns:p14="http://schemas.microsoft.com/office/powerpoint/2010/main" val="18591417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FC384B-FA23-45C1-A603-9EE2621F3E33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r>
              <a:rPr lang="ru-RU" dirty="0"/>
              <a:t>в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EF503607-D0B3-4FD3-B052-5C01C4B20D38}"/>
              </a:ext>
            </a:extLst>
          </p:cNvPr>
          <p:cNvSpPr txBox="1"/>
          <p:nvPr/>
        </p:nvSpPr>
        <p:spPr>
          <a:xfrm>
            <a:off x="104777" y="84210"/>
            <a:ext cx="12087225" cy="52322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sz="2800" b="1" dirty="0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Включение в РНП – крайняя мера</a:t>
            </a:r>
            <a:endParaRPr lang="ru-RU" altLang="ru-RU" sz="2800" b="1" dirty="0">
              <a:solidFill>
                <a:srgbClr val="FFFFFF"/>
              </a:solidFill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0" y="893835"/>
            <a:ext cx="11801475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800" b="1" dirty="0">
                <a:latin typeface="Arial" panose="020B0604020202020204" pitchFamily="34" charset="0"/>
                <a:cs typeface="Arial" panose="020B0604020202020204" pitchFamily="34" charset="0"/>
              </a:rPr>
              <a:t>Конституционный Суд Российской Федерации в Постановлениях от 30.07.2001 N 13-П, от 21.11.2002 N 15-П: 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Меры государственного понуждения должны применяться с учётом характера совершенного правонарушения, размера причинённого вреда, степени вины правонарушителя, его имущественного положения и иных существенных обстоятельств. </a:t>
            </a:r>
          </a:p>
          <a:p>
            <a:pPr algn="just"/>
            <a:r>
              <a:rPr lang="ru-RU" sz="2800" dirty="0">
                <a:latin typeface="Arial" panose="020B0604020202020204" pitchFamily="34" charset="0"/>
                <a:cs typeface="Arial" panose="020B0604020202020204" pitchFamily="34" charset="0"/>
              </a:rPr>
              <a:t>Термин "уклонение от заключения договора" предполагает не только формальное нарушение требований законодательства, но и отсутствие реального намерения заключить и исполнить контракт, в связи, с чем для включения в РНП по данному основанию, помимо факта нарушения, необходимо установить направленность воли и недобросовестный характер поведения победителя аукциона. </a:t>
            </a:r>
            <a:endParaRPr lang="ru-RU" sz="2400" dirty="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828896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152808C-7BF7-3D8E-6D0F-2A48C3149D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Заголовок 7">
            <a:extLst>
              <a:ext uri="{FF2B5EF4-FFF2-40B4-BE49-F238E27FC236}">
                <a16:creationId xmlns:a16="http://schemas.microsoft.com/office/drawing/2014/main" id="{1A977B8E-DD8B-BB0A-47FE-4E39BC88393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259977"/>
            <a:ext cx="8104094" cy="959223"/>
          </a:xfrm>
        </p:spPr>
        <p:txBody>
          <a:bodyPr>
            <a:normAutofit/>
          </a:bodyPr>
          <a:lstStyle/>
          <a:p>
            <a:pPr algn="ctr"/>
            <a:r>
              <a:rPr lang="ru-RU" sz="2400" b="1">
                <a:latin typeface="+mn-lt"/>
                <a:ea typeface="Roboto Light" pitchFamily="2" charset="0"/>
                <a:cs typeface="Roboto Light" pitchFamily="2" charset="0"/>
              </a:rPr>
              <a:t>Административная ответственность (НЕРАЗРЕШЁННЫЕ ВОПРОСЫ)</a:t>
            </a:r>
            <a:endParaRPr lang="ru-RU" sz="2400" b="1" dirty="0">
              <a:latin typeface="+mn-lt"/>
              <a:ea typeface="Roboto Light" pitchFamily="2" charset="0"/>
              <a:cs typeface="Roboto Light" pitchFamily="2" charset="0"/>
            </a:endParaRPr>
          </a:p>
        </p:txBody>
      </p:sp>
      <p:sp>
        <p:nvSpPr>
          <p:cNvPr id="9" name="Содержимое 8">
            <a:extLst>
              <a:ext uri="{FF2B5EF4-FFF2-40B4-BE49-F238E27FC236}">
                <a16:creationId xmlns:a16="http://schemas.microsoft.com/office/drawing/2014/main" id="{AFB94E87-A97D-3388-B868-914A6813312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233083" y="1389529"/>
            <a:ext cx="11779624" cy="5235389"/>
          </a:xfrm>
        </p:spPr>
        <p:txBody>
          <a:bodyPr/>
          <a:lstStyle/>
          <a:p>
            <a:endParaRPr lang="ru-RU" sz="1800" dirty="0">
              <a:solidFill>
                <a:schemeClr val="tx1"/>
              </a:solidFill>
              <a:latin typeface="Roboto Light" pitchFamily="2" charset="0"/>
              <a:ea typeface="Roboto Light" pitchFamily="2" charset="0"/>
              <a:cs typeface="Roboto Light" pitchFamily="2" charset="0"/>
            </a:endParaRPr>
          </a:p>
          <a:p>
            <a:pPr algn="l">
              <a:spcAft>
                <a:spcPts val="1200"/>
              </a:spcAft>
            </a:pPr>
            <a:r>
              <a:rPr lang="ru-RU" b="1" i="0" dirty="0">
                <a:solidFill>
                  <a:srgbClr val="000000"/>
                </a:solidFill>
                <a:effectLst/>
              </a:rPr>
              <a:t>Постановление Пленума Верховного Суда РФ от 24.03.2005 N 5 (ред. от 23.12.2021) "О некоторых вопросах, возникающих у судов при применении Кодекса Российской Федерации об административных правонарушениях«.</a:t>
            </a:r>
          </a:p>
          <a:p>
            <a:pPr>
              <a:buNone/>
            </a:pPr>
            <a:r>
              <a:rPr lang="ru-RU" b="1" dirty="0">
                <a:solidFill>
                  <a:schemeClr val="tx1"/>
                </a:solidFill>
                <a:ea typeface="Roboto Light" pitchFamily="2" charset="0"/>
                <a:cs typeface="Roboto Light" pitchFamily="2" charset="0"/>
              </a:rPr>
              <a:t>Постановление Пленума ВАС РФ от 27.01.2003 N 2 (ред. от 19.11.2024) "О некоторых вопросах, связанных с введением в действие Кодекса Российской Федерации об административных правонарушениях«.</a:t>
            </a:r>
          </a:p>
        </p:txBody>
      </p:sp>
      <p:pic>
        <p:nvPicPr>
          <p:cNvPr id="10" name="Рисунок 9" descr="skrinshot-06-04-2020-134428.jpg">
            <a:extLst>
              <a:ext uri="{FF2B5EF4-FFF2-40B4-BE49-F238E27FC236}">
                <a16:creationId xmlns:a16="http://schemas.microsoft.com/office/drawing/2014/main" id="{DBE3F246-B324-F66C-B703-CF1156EEB87B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9520517" y="105662"/>
            <a:ext cx="2203450" cy="167615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7511096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E5B1011-41EB-BF39-16D5-B71621BEE36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A6437D2-F0F6-779E-9EB6-57E646497B34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 19 июня 2025 года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F440F3C-0A3B-49E0-84F5-6F7F68A41A6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479EB7E-EE72-938D-E56D-838A36BAF0A1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13" name="Рисунок 12">
            <a:extLst>
              <a:ext uri="{FF2B5EF4-FFF2-40B4-BE49-F238E27FC236}">
                <a16:creationId xmlns:a16="http://schemas.microsoft.com/office/drawing/2014/main" id="{EA12A852-A9C4-F5F6-5364-B79783F831BE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6164" y="1276501"/>
            <a:ext cx="11346761" cy="487642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2510323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568C03C-F0C5-510E-52F2-67378EB756F0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C22AFC8-0336-0D7B-CA94-E934DBDF28ED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 19 июня 2025 года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5F792F0-76AE-9592-459A-BFC15C82DED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7C57EC5-0004-9F0D-78B7-80B6E8B5427C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45974A70-E0F0-3B0D-72EF-C3257B02555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5" y="1113159"/>
            <a:ext cx="11248198" cy="50828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8886819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2580FF6-B0B7-E69F-FDCB-441553BD7BDB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4F20FFD-4E1B-D6EE-E0F7-43A5BCBF9821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 1 сентября 2025 года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F1B441-D783-D1F4-4CBF-0225A0D9C09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A6FEE5D1-6CAB-8916-30D0-90A875FC0ECF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0A7F7F46-FE03-E20D-FF71-FF16301983DF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1180" y="1093304"/>
            <a:ext cx="10887724" cy="49847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8752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024D963-C243-C367-2884-B3CDE6699C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CB7B90A6-FB11-18BE-7C06-91E7E10077B5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 1 сентября 2025 года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561DCC6B-4FE4-D0BB-64A0-5E9C25FF9E84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6374B16C-EE5A-7E52-DF8C-27280727ACD3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5" name="Рисунок 4">
            <a:extLst>
              <a:ext uri="{FF2B5EF4-FFF2-40B4-BE49-F238E27FC236}">
                <a16:creationId xmlns:a16="http://schemas.microsoft.com/office/drawing/2014/main" id="{6C2FD017-DE73-E423-6A4D-E898D70CC6FC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0524" y="1033670"/>
            <a:ext cx="11466859" cy="543254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2506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78DE1E7-56D5-6B46-7497-3BF8EC883A66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01FCCD4-C438-061D-C6A7-B6BD883F99DD}"/>
              </a:ext>
            </a:extLst>
          </p:cNvPr>
          <p:cNvSpPr/>
          <p:nvPr/>
        </p:nvSpPr>
        <p:spPr>
          <a:xfrm>
            <a:off x="0" y="1"/>
            <a:ext cx="12192000" cy="23853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048AC923-8EF1-31B0-54B5-F053EF5DA475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4E8F51-8965-1744-2C8B-AC4025F41631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6" name="Рисунок 5">
            <a:extLst>
              <a:ext uri="{FF2B5EF4-FFF2-40B4-BE49-F238E27FC236}">
                <a16:creationId xmlns:a16="http://schemas.microsoft.com/office/drawing/2014/main" id="{BC8A7787-6F2E-6CDD-2D92-983EB156B9A7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7991" y="857250"/>
            <a:ext cx="11644935" cy="5829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463899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0992-7E3D-1E05-6901-6620E8137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89FFF0-4D15-6F46-D5B8-13D5BAEC26B2}"/>
              </a:ext>
            </a:extLst>
          </p:cNvPr>
          <p:cNvSpPr/>
          <p:nvPr/>
        </p:nvSpPr>
        <p:spPr>
          <a:xfrm>
            <a:off x="0" y="1"/>
            <a:ext cx="12192000" cy="23853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6C01A1-322F-DE00-8F7F-292E5794B4C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47A37D-1BD4-F53E-157E-5F48C2DC4FD9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57A4D4B-FFA5-BED4-3BA7-AB7E9DAA6F39}"/>
              </a:ext>
            </a:extLst>
          </p:cNvPr>
          <p:cNvSpPr txBox="1"/>
          <p:nvPr/>
        </p:nvSpPr>
        <p:spPr>
          <a:xfrm>
            <a:off x="171451" y="238540"/>
            <a:ext cx="11801475" cy="643253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b="1" i="0" dirty="0">
                <a:solidFill>
                  <a:srgbClr val="007E88"/>
                </a:solidFill>
                <a:effectLst/>
                <a:latin typeface="+mn-lt"/>
              </a:rPr>
              <a:t>Минфин: описание товара в закупке должно включать характеристики российских товаров независимо от применения защитных мер</a:t>
            </a:r>
            <a:br>
              <a:rPr lang="ru-RU" sz="2400" b="1" dirty="0">
                <a:solidFill>
                  <a:srgbClr val="007E88"/>
                </a:solidFill>
                <a:latin typeface="+mn-lt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+mn-lt"/>
              </a:rPr>
              <a:t>Минфин России разъяснил порядок описания объекта закупки при применении Постановления Правительства № 1875 от 23.12.2024 г. о национальном режиме в госзакупках.</a:t>
            </a:r>
            <a:br>
              <a:rPr lang="ru-RU" sz="2000" dirty="0">
                <a:latin typeface="+mn-lt"/>
              </a:rPr>
            </a:br>
            <a:br>
              <a:rPr lang="ru-RU" sz="2000" dirty="0">
                <a:latin typeface="+mn-lt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+mn-lt"/>
              </a:rPr>
              <a:t>В ответ на обращение ведомство отметило, что положения части 1.1 статьи 33 Закона № 44-ФЗ применяются всегда — вне зависимости от того, вводятся ли в конкретной закупке «защитные меры» по Постановлению № 1875. Заказчик обязан указывать характеристики товара российского происхождения, если в отношении его установлены запреты, ограничения или преимущества (п. 1 ч. 2 ст. 14 Закона № 44-ФЗ).</a:t>
            </a:r>
            <a:br>
              <a:rPr lang="ru-RU" sz="2000" dirty="0">
                <a:latin typeface="+mn-lt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+mn-lt"/>
              </a:rPr>
              <a:t>При этом если производство такого товара на территории России отсутствует, заказчик может воспользоваться исключением, предусмотренным подп. «а» п. 7 Постановления № 1875, — в этом случае допускается формирование технического задания без учёта требований части 1.1 статьи 33 Закона № 44-ФЗ.</a:t>
            </a:r>
            <a:br>
              <a:rPr lang="ru-RU" sz="2000" dirty="0">
                <a:latin typeface="+mn-lt"/>
              </a:rPr>
            </a:br>
            <a:br>
              <a:rPr lang="ru-RU" sz="2000" dirty="0">
                <a:latin typeface="+mn-lt"/>
              </a:rPr>
            </a:br>
            <a:r>
              <a:rPr lang="ru-RU" sz="2000" b="0" i="0" dirty="0">
                <a:solidFill>
                  <a:srgbClr val="000000"/>
                </a:solidFill>
                <a:effectLst/>
                <a:latin typeface="+mn-lt"/>
              </a:rPr>
              <a:t>Таким образом, Минфин подтвердил: обязанность описывать товары с учётом характеристик российских аналогов действует независимо от применения национальных мер защиты, а исключения возможны только при отсутствии производства товара в РФ.</a:t>
            </a:r>
            <a:br>
              <a:rPr lang="ru-RU" sz="2000" dirty="0">
                <a:latin typeface="+mn-lt"/>
              </a:rPr>
            </a:br>
            <a:br>
              <a:rPr lang="ru-RU" sz="2000" dirty="0">
                <a:latin typeface="+mn-lt"/>
              </a:rPr>
            </a:br>
            <a:r>
              <a:rPr lang="ru-RU" sz="2400" b="1" i="0" dirty="0">
                <a:solidFill>
                  <a:srgbClr val="007E88"/>
                </a:solidFill>
                <a:effectLst/>
                <a:latin typeface="+mn-lt"/>
              </a:rPr>
              <a:t>Документ: письмо Минфина России от </a:t>
            </a:r>
            <a:r>
              <a:rPr lang="ru-RU" sz="2400" b="1" i="0" dirty="0" err="1">
                <a:solidFill>
                  <a:srgbClr val="007E88"/>
                </a:solidFill>
                <a:effectLst/>
                <a:latin typeface="+mn-lt"/>
              </a:rPr>
              <a:t>от</a:t>
            </a:r>
            <a:r>
              <a:rPr lang="ru-RU" sz="2400" b="1" i="0" dirty="0">
                <a:solidFill>
                  <a:srgbClr val="007E88"/>
                </a:solidFill>
                <a:effectLst/>
                <a:latin typeface="+mn-lt"/>
              </a:rPr>
              <a:t> 03.10.2025 № 24-06-09/96165</a:t>
            </a:r>
            <a:endParaRPr lang="ru-RU" sz="2400" b="1" dirty="0">
              <a:solidFill>
                <a:srgbClr val="007E88"/>
              </a:solid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6111638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0992-7E3D-1E05-6901-6620E8137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89FFF0-4D15-6F46-D5B8-13D5BAEC26B2}"/>
              </a:ext>
            </a:extLst>
          </p:cNvPr>
          <p:cNvSpPr/>
          <p:nvPr/>
        </p:nvSpPr>
        <p:spPr>
          <a:xfrm>
            <a:off x="0" y="0"/>
            <a:ext cx="12192000" cy="663483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6C01A1-322F-DE00-8F7F-292E5794B4C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47A37D-1BD4-F53E-157E-5F48C2DC4FD9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1" y="742462"/>
            <a:ext cx="11425880" cy="580661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42760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0992-7E3D-1E05-6901-6620E8137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89FFF0-4D15-6F46-D5B8-13D5BAEC26B2}"/>
              </a:ext>
            </a:extLst>
          </p:cNvPr>
          <p:cNvSpPr/>
          <p:nvPr/>
        </p:nvSpPr>
        <p:spPr>
          <a:xfrm>
            <a:off x="0" y="0"/>
            <a:ext cx="12192000" cy="663483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6C01A1-322F-DE00-8F7F-292E5794B4C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47A37D-1BD4-F53E-157E-5F48C2DC4FD9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5" name="Рисунок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94270" y="1020138"/>
            <a:ext cx="11079892" cy="536418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2977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1840992-7E3D-1E05-6901-6620E8137BD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E589FFF0-4D15-6F46-D5B8-13D5BAEC26B2}"/>
              </a:ext>
            </a:extLst>
          </p:cNvPr>
          <p:cNvSpPr/>
          <p:nvPr/>
        </p:nvSpPr>
        <p:spPr>
          <a:xfrm>
            <a:off x="0" y="0"/>
            <a:ext cx="12192000" cy="663483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endParaRPr lang="ru-RU" sz="2400" dirty="0"/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8C6C01A1-322F-DE00-8F7F-292E5794B4C7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E847A37D-1BD4-F53E-157E-5F48C2DC4FD9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8079" y="972065"/>
            <a:ext cx="11368217" cy="5172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31018123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0C80D70-9FA3-CD15-5675-442B49B1502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26F3B56C-E184-2F69-F6B3-C6DF815638F8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Невозможно представить подтверждение страны происхождения товара в случае, если товар ещё не был изготовлен. (1-3)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E547B3F8-FF04-65D2-9D9D-6E7D48FBDA4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1CF21489-A518-B1AE-152D-6CAC9EC179C2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416CF17E-055C-F870-0904-CD9679A8B6DD}"/>
              </a:ext>
            </a:extLst>
          </p:cNvPr>
          <p:cNvSpPr txBox="1"/>
          <p:nvPr/>
        </p:nvSpPr>
        <p:spPr>
          <a:xfrm>
            <a:off x="219074" y="1123122"/>
            <a:ext cx="11399769" cy="5632311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400" dirty="0"/>
              <a:t>ГБОУ ПРОТИВ УФАС  -аукцион на право заключения государственного контракта на</a:t>
            </a:r>
          </a:p>
          <a:p>
            <a:r>
              <a:rPr lang="ru-RU" sz="2400" dirty="0"/>
              <a:t>выполнение работ по изготовлению и поставке продукции наградной и сувенирной</a:t>
            </a:r>
          </a:p>
          <a:p>
            <a:r>
              <a:rPr lang="ru-RU" sz="2400" dirty="0"/>
              <a:t>(текстильные изделия) .</a:t>
            </a:r>
          </a:p>
          <a:p>
            <a:r>
              <a:rPr lang="ru-RU" sz="2400" b="1" dirty="0"/>
              <a:t>Доводы жалобы</a:t>
            </a:r>
            <a:r>
              <a:rPr lang="ru-RU" sz="2400" dirty="0"/>
              <a:t>: требовать от участника предоставление документов и сведений,</a:t>
            </a:r>
          </a:p>
          <a:p>
            <a:r>
              <a:rPr lang="ru-RU" sz="2400" dirty="0"/>
              <a:t>подтверждающих страну происхождения </a:t>
            </a:r>
            <a:r>
              <a:rPr lang="ru-RU" sz="2400" b="1" dirty="0">
                <a:solidFill>
                  <a:srgbClr val="C00000"/>
                </a:solidFill>
              </a:rPr>
              <a:t>изготовляемых товаров </a:t>
            </a:r>
            <a:r>
              <a:rPr lang="ru-RU" sz="2400" dirty="0"/>
              <a:t>в целях реализации запрета закупок априори неправомерно, в составе структурированной форме заявки отсутствует возможность предоставления таких сведений.</a:t>
            </a:r>
          </a:p>
          <a:p>
            <a:r>
              <a:rPr lang="ru-RU" sz="2400" b="1" dirty="0"/>
              <a:t>Заказчик</a:t>
            </a:r>
            <a:r>
              <a:rPr lang="ru-RU" sz="2400" dirty="0"/>
              <a:t>: Отклонить заявку на участие в закупке по п.5 ч.12 ст.48 №44-ФЗ «Непредставление информации и документов, предусмотренных п. 5 ч. 1 ст. 43 Закона № 44 ФЗ…»; отсутствует информация или документы из реестра российской</a:t>
            </a:r>
          </a:p>
          <a:p>
            <a:r>
              <a:rPr lang="ru-RU" sz="2400" dirty="0"/>
              <a:t>промышленной продукции, евразийского реестра промышленных товаров по</a:t>
            </a:r>
          </a:p>
          <a:p>
            <a:r>
              <a:rPr lang="ru-RU" sz="2400" dirty="0"/>
              <a:t>следующим позициям: Изготовление сувенирной продукции «Плед», Изготовление</a:t>
            </a:r>
          </a:p>
          <a:p>
            <a:r>
              <a:rPr lang="ru-RU" sz="2400" dirty="0"/>
              <a:t>сувенирной продукции «Сумка» (Поясная), Изготовление сувенирной продукции</a:t>
            </a:r>
          </a:p>
          <a:p>
            <a:r>
              <a:rPr lang="ru-RU" sz="2400" dirty="0"/>
              <a:t>«Головной убор» (Шапка)</a:t>
            </a:r>
            <a:endParaRPr lang="en-US" sz="2400" dirty="0"/>
          </a:p>
          <a:p>
            <a:endParaRPr lang="ru-RU" sz="2400" dirty="0"/>
          </a:p>
        </p:txBody>
      </p:sp>
    </p:spTree>
    <p:extLst>
      <p:ext uri="{BB962C8B-B14F-4D97-AF65-F5344CB8AC3E}">
        <p14:creationId xmlns:p14="http://schemas.microsoft.com/office/powerpoint/2010/main" val="8645257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04777" y="84210"/>
            <a:ext cx="12087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Принципы на закупках по 223-ФЗ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1451" y="809626"/>
            <a:ext cx="115000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dirty="0"/>
              <a:t>Согласно </a:t>
            </a:r>
            <a:r>
              <a:rPr lang="ru-RU" sz="2800" dirty="0">
                <a:hlinkClick r:id="rId3"/>
              </a:rPr>
              <a:t>части 1 статьи 3 Закона N 223-ФЗ при закупке товаров, работ, услуг заказчики руководствуются следующими принципами:</a:t>
            </a:r>
          </a:p>
          <a:p>
            <a:r>
              <a:rPr lang="ru-RU" sz="2800" dirty="0"/>
              <a:t>1) информационная открытость закупки;</a:t>
            </a:r>
          </a:p>
          <a:p>
            <a:r>
              <a:rPr lang="ru-RU" sz="2800" dirty="0"/>
              <a:t>2) равноправие, справедливость, отсутствие дискриминации и необоснованных ограничений конкуренции по отношению к участникам закупки;</a:t>
            </a:r>
          </a:p>
          <a:p>
            <a:r>
              <a:rPr lang="ru-RU" sz="2800" dirty="0"/>
              <a:t>3) целевое и экономически эффективное расходование денежных средств на приобретение товаров, работ, услуг (с учетом при необходимости стоимости жизненного цикла закупаемой продукции) и реализация мер, направленных на сокращение издержек заказчика;</a:t>
            </a:r>
          </a:p>
          <a:p>
            <a:r>
              <a:rPr lang="ru-RU" sz="2800" dirty="0"/>
              <a:t>4) отсутствие ограничения допуска к участию в закупке путем установления </a:t>
            </a:r>
            <a:r>
              <a:rPr lang="ru-RU" sz="2800" dirty="0" err="1"/>
              <a:t>неизмеряемых</a:t>
            </a:r>
            <a:r>
              <a:rPr lang="ru-RU" sz="2800" dirty="0"/>
              <a:t> требований к участникам закупки.</a:t>
            </a:r>
          </a:p>
        </p:txBody>
      </p:sp>
    </p:spTree>
    <p:extLst>
      <p:ext uri="{BB962C8B-B14F-4D97-AF65-F5344CB8AC3E}">
        <p14:creationId xmlns:p14="http://schemas.microsoft.com/office/powerpoint/2010/main" val="171596910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D93D044-EB9B-607F-CFBF-1540C24E21F7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9BBF153C-EA69-3D9A-5499-A20903ACE6B1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 Установлен запрет закупок товаров,</a:t>
            </a:r>
          </a:p>
          <a:p>
            <a:pPr algn="ctr"/>
            <a:r>
              <a:rPr lang="ru-RU" sz="2400" dirty="0"/>
              <a:t>происходящих из иностранных государств, на основании Постановления №1875.</a:t>
            </a:r>
          </a:p>
          <a:p>
            <a:pPr algn="ctr"/>
            <a:r>
              <a:rPr lang="ru-RU" sz="2400" dirty="0"/>
              <a:t>Описание процесса изготовления. (2-3)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BCDF6089-4089-312C-0958-744DDA526488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5A05985-CD0F-0083-15E4-70DBE9BDE006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1DCAA121-1347-4698-12C6-4BEB791AA2F8}"/>
              </a:ext>
            </a:extLst>
          </p:cNvPr>
          <p:cNvSpPr txBox="1"/>
          <p:nvPr/>
        </p:nvSpPr>
        <p:spPr>
          <a:xfrm>
            <a:off x="219074" y="1123122"/>
            <a:ext cx="11753852" cy="6524863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/>
              <a:t>1.1. Согласование макетов, закупка материалов для производства продукции,</a:t>
            </a:r>
          </a:p>
          <a:p>
            <a:r>
              <a:rPr lang="ru-RU" sz="2200" dirty="0"/>
              <a:t>изготовление продукции, поставка продукции Заказчику, погрузочно-разгрузочные</a:t>
            </a:r>
          </a:p>
          <a:p>
            <a:r>
              <a:rPr lang="ru-RU" sz="2200" dirty="0"/>
              <a:t>работы.</a:t>
            </a:r>
          </a:p>
          <a:p>
            <a:r>
              <a:rPr lang="ru-RU" sz="2200" dirty="0"/>
              <a:t>1.2. Изготовление предметов готовой продукции осуществляется Подрядчиком по</a:t>
            </a:r>
          </a:p>
          <a:p>
            <a:r>
              <a:rPr lang="ru-RU" sz="2200" dirty="0"/>
              <a:t>заявкам Заказчика, составленным по форме, установленной Приложением № 3 к</a:t>
            </a:r>
          </a:p>
          <a:p>
            <a:r>
              <a:rPr lang="ru-RU" sz="2200" dirty="0"/>
              <a:t>настоящему Техническому заданию «Форма заявки».</a:t>
            </a:r>
          </a:p>
          <a:p>
            <a:r>
              <a:rPr lang="ru-RU" sz="2200" dirty="0"/>
              <a:t>1.3. Заявка, направляется Подрядчику посредством электронной почты.</a:t>
            </a:r>
          </a:p>
          <a:p>
            <a:r>
              <a:rPr lang="ru-RU" sz="2200" dirty="0"/>
              <a:t>Подрядчик в день получения заявки подтверждает посредством электронной почты</a:t>
            </a:r>
          </a:p>
          <a:p>
            <a:r>
              <a:rPr lang="ru-RU" sz="2200" dirty="0"/>
              <a:t>факт получения такой заявки с последующим представлением подписанной заявки в</a:t>
            </a:r>
          </a:p>
          <a:p>
            <a:r>
              <a:rPr lang="ru-RU" sz="2200" dirty="0"/>
              <a:t>составе комплекта отчётных документов.</a:t>
            </a:r>
          </a:p>
          <a:p>
            <a:r>
              <a:rPr lang="ru-RU" sz="2200" dirty="0"/>
              <a:t>1.4. Подрядчик в течение 2 (двух) рабочих дней с момента получения Заявки</a:t>
            </a:r>
          </a:p>
          <a:p>
            <a:r>
              <a:rPr lang="ru-RU" sz="2200" dirty="0"/>
              <a:t>согласовывает с Заказчиком итоговый макет сувенирной продукции.</a:t>
            </a:r>
          </a:p>
          <a:p>
            <a:r>
              <a:rPr lang="ru-RU" sz="2200" dirty="0"/>
              <a:t>1.5. Подрядчик обязуется изготовить и доставить сувенирную продукцию,</a:t>
            </a:r>
          </a:p>
          <a:p>
            <a:r>
              <a:rPr lang="ru-RU" sz="2200" dirty="0"/>
              <a:t>указанную в Заявках не позднее 12 (двенадцати) рабочих дней с момента</a:t>
            </a:r>
          </a:p>
          <a:p>
            <a:r>
              <a:rPr lang="ru-RU" sz="2200" dirty="0"/>
              <a:t>утверждения/согласования макетов.</a:t>
            </a:r>
          </a:p>
          <a:p>
            <a:r>
              <a:rPr lang="ru-RU" sz="2200" dirty="0"/>
              <a:t>1.6 Доставка готовой продукции осуществляется Подрядчиком в количестве,</a:t>
            </a:r>
          </a:p>
          <a:p>
            <a:r>
              <a:rPr lang="ru-RU" sz="2200" dirty="0"/>
              <a:t>ассортименте, в сроки и по адресам, указанным в заявке, составленной по форме,</a:t>
            </a:r>
          </a:p>
          <a:p>
            <a:r>
              <a:rPr lang="ru-RU" sz="2200" dirty="0"/>
              <a:t>установленной Приложением № 3 к настоящему Техническому заданию «Форма</a:t>
            </a:r>
          </a:p>
          <a:p>
            <a:r>
              <a:rPr lang="ru-RU" sz="2200" dirty="0"/>
              <a:t>заявки».».</a:t>
            </a:r>
          </a:p>
        </p:txBody>
      </p:sp>
    </p:spTree>
    <p:extLst>
      <p:ext uri="{BB962C8B-B14F-4D97-AF65-F5344CB8AC3E}">
        <p14:creationId xmlns:p14="http://schemas.microsoft.com/office/powerpoint/2010/main" val="410608793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88349BA-68DC-DEDF-A6D0-D810F7238A9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DA15D305-2A55-4991-F029-8697EA497C48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 Установлен запрет закупок товаров,</a:t>
            </a:r>
          </a:p>
          <a:p>
            <a:pPr algn="ctr"/>
            <a:r>
              <a:rPr lang="ru-RU" sz="2400" dirty="0"/>
              <a:t>происходящих из иностранных государств, на основании Постановления №1875.</a:t>
            </a:r>
          </a:p>
          <a:p>
            <a:pPr algn="ctr"/>
            <a:r>
              <a:rPr lang="ru-RU" sz="2400" dirty="0"/>
              <a:t>Описание процесса изготовления. (3-3)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80C43EC-C92D-13B7-3A0A-EE6ABF72152D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4DD5C096-35DD-1299-2291-9C919FF668F2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7A74B76-384D-4F4D-51D8-135ECF8DC773}"/>
              </a:ext>
            </a:extLst>
          </p:cNvPr>
          <p:cNvSpPr txBox="1"/>
          <p:nvPr/>
        </p:nvSpPr>
        <p:spPr>
          <a:xfrm>
            <a:off x="219074" y="1123122"/>
            <a:ext cx="11753852" cy="31700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/>
              <a:t>абз.3 п.1 Постановления №1875 следует, что запрет не подлежит применению в случаях, когда предметом закупки являются именно работы или услуги, и выполнение (оказание) таких работ (услуг) не предполагает поставку товара Заказчику.</a:t>
            </a:r>
          </a:p>
          <a:p>
            <a:endParaRPr lang="ru-RU" sz="2200" dirty="0"/>
          </a:p>
          <a:p>
            <a:r>
              <a:rPr lang="ru-RU" sz="2200" dirty="0"/>
              <a:t>участник закупки фактически не обладает возможностью подтвердить страну происхождения товара, который ещё не изготовлен на момент подачи заявки. Следовательно, не представляется возможным представить подтверждение страны происхождения товара в случае, если товар ещё не был изготовлен.</a:t>
            </a:r>
          </a:p>
          <a:p>
            <a:r>
              <a:rPr lang="ru-RU" sz="2400" b="1" dirty="0">
                <a:solidFill>
                  <a:srgbClr val="007E88"/>
                </a:solidFill>
              </a:rPr>
              <a:t>Решение АС г. Москвы от 22.09.2025 по делу № А40-134689/2025</a:t>
            </a:r>
          </a:p>
        </p:txBody>
      </p:sp>
    </p:spTree>
    <p:extLst>
      <p:ext uri="{BB962C8B-B14F-4D97-AF65-F5344CB8AC3E}">
        <p14:creationId xmlns:p14="http://schemas.microsoft.com/office/powerpoint/2010/main" val="231302830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F3F4120-88FC-19CB-EE9B-7B0815B5EFB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572471DE-9982-5788-415D-CD5B6BEECBB7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 Рассмотрение </a:t>
            </a:r>
            <a:r>
              <a:rPr lang="ru-RU" sz="2400" dirty="0" err="1"/>
              <a:t>многолотовой</a:t>
            </a:r>
            <a:r>
              <a:rPr lang="ru-RU" sz="2400" dirty="0"/>
              <a:t> заявки –поставка 21 позиции</a:t>
            </a:r>
          </a:p>
          <a:p>
            <a:pPr algn="ctr"/>
            <a:r>
              <a:rPr lang="ru-RU" sz="2400" dirty="0"/>
              <a:t>расходных материалов для копировально-множительной техники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6C25EF03-AADC-8FD1-0CC4-54D21166EA34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B0575C5-D21E-2220-4B9B-1C7E594A6742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C4242647-2293-D03B-A635-8EEC2A2DFCCF}"/>
              </a:ext>
            </a:extLst>
          </p:cNvPr>
          <p:cNvSpPr txBox="1"/>
          <p:nvPr/>
        </p:nvSpPr>
        <p:spPr>
          <a:xfrm>
            <a:off x="219074" y="1123122"/>
            <a:ext cx="11753852" cy="520142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ru-RU" sz="2200" dirty="0"/>
              <a:t>Суд установил, что ни один из участников не подал заявку, содержащую предложения о поставке товаров только российского происхождения по всем позициям. Заявка ООО «ТК «Мастер-Ком» содержала как российские, так и иностранные товары. Остальные заявки состояли целиком из иностранных товаров.</a:t>
            </a:r>
          </a:p>
          <a:p>
            <a:r>
              <a:rPr lang="ru-RU" sz="2200" dirty="0"/>
              <a:t>Неправильное толкование закона УФАС. УФАС требовало отклонить все заявки с иностранными товарами, если есть хоть одна заявка, содержащая хоть какие-то российские товары. Суд указал, что это неверно. </a:t>
            </a:r>
          </a:p>
          <a:p>
            <a:r>
              <a:rPr lang="ru-RU" sz="2200" dirty="0"/>
              <a:t>Согласно позиции ФАС России и Минфина, основание для отклонения заявок с иностранными товарами возникает только тогда, когда есть заявка, содержащая предложения о поставке товаров исключительно российского происхождения.</a:t>
            </a:r>
          </a:p>
          <a:p>
            <a:r>
              <a:rPr lang="ru-RU" sz="2200" dirty="0"/>
              <a:t>Ключевой вывод суда: Поскольку ни одна заявка не содержала товары только российского производства, у аукционной комиссии Заказчика не было законных оснований отклонять заявки других участников. Действия Заказчика по допуску всех заявок и определению победителя, предложившего наилучшую цену, были правомерными.</a:t>
            </a:r>
          </a:p>
          <a:p>
            <a:r>
              <a:rPr lang="ru-RU" sz="2400" b="1" dirty="0">
                <a:solidFill>
                  <a:srgbClr val="007E88"/>
                </a:solidFill>
              </a:rPr>
              <a:t>Решение АС Удмуртской Республики от 01.10.2025 по делу № А71- 9518/2025</a:t>
            </a:r>
          </a:p>
        </p:txBody>
      </p:sp>
    </p:spTree>
    <p:extLst>
      <p:ext uri="{BB962C8B-B14F-4D97-AF65-F5344CB8AC3E}">
        <p14:creationId xmlns:p14="http://schemas.microsoft.com/office/powerpoint/2010/main" val="188881996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EBC15A-90A7-31C7-4462-DF9A3D85EF53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EE72971-8923-E4C9-7591-4803EBBDA6C3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Номер реестровой записи на АРМ подтверждает страну происхождения каждого отдельного товара, входящего в его комплект?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728DBA5A-D12C-DFCE-E712-A4ABA405B88B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D89FB827-7BEB-408B-DE6F-F6E2EDC4FDDE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E7673FDE-A63A-FBB7-4DB4-927212923064}"/>
              </a:ext>
            </a:extLst>
          </p:cNvPr>
          <p:cNvSpPr txBox="1"/>
          <p:nvPr/>
        </p:nvSpPr>
        <p:spPr>
          <a:xfrm>
            <a:off x="219074" y="1123122"/>
            <a:ext cx="11753852" cy="215443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200" dirty="0"/>
          </a:p>
          <a:p>
            <a:endParaRPr lang="ru-RU" sz="2200" dirty="0"/>
          </a:p>
          <a:p>
            <a:endParaRPr lang="ru-RU" sz="2200" dirty="0"/>
          </a:p>
          <a:p>
            <a:r>
              <a:rPr lang="ru-RU" sz="2200" dirty="0"/>
              <a:t>Нет, действие реестровой записи распространяется только на полный комплект АРМ </a:t>
            </a:r>
          </a:p>
          <a:p>
            <a:endParaRPr lang="ru-RU" sz="2200" dirty="0"/>
          </a:p>
          <a:p>
            <a:r>
              <a:rPr lang="ru-RU" sz="2400" b="1" dirty="0">
                <a:solidFill>
                  <a:srgbClr val="007E88"/>
                </a:solidFill>
              </a:rPr>
              <a:t>Решение ФАС России от 02.07.2025 по делу 28/06/105-3218/2025)</a:t>
            </a:r>
          </a:p>
        </p:txBody>
      </p:sp>
    </p:spTree>
    <p:extLst>
      <p:ext uri="{BB962C8B-B14F-4D97-AF65-F5344CB8AC3E}">
        <p14:creationId xmlns:p14="http://schemas.microsoft.com/office/powerpoint/2010/main" val="34885374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3E0BD38-76A4-8D59-C3CD-8CADF2A9ABF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F3E1527A-8F11-5F51-1CCA-EE88FAFE2D72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Какие документы могут считаться технической документацией для целей неприменения ограничения в соответствии с </a:t>
            </a:r>
            <a:r>
              <a:rPr lang="ru-RU" sz="2400" dirty="0" err="1"/>
              <a:t>пп</a:t>
            </a:r>
            <a:r>
              <a:rPr lang="ru-RU" sz="2400" dirty="0"/>
              <a:t>. «б» п. 6 ПП РФ № 1875?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42ED5245-AB69-C5B3-560C-3EF7916FAEF8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260D155F-BDDB-567A-4E8B-E4ADD0C84FBA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0D35B8A-A576-778C-0AF1-F1D2CC54C6C3}"/>
              </a:ext>
            </a:extLst>
          </p:cNvPr>
          <p:cNvSpPr txBox="1"/>
          <p:nvPr/>
        </p:nvSpPr>
        <p:spPr>
          <a:xfrm>
            <a:off x="219074" y="1123122"/>
            <a:ext cx="11753852" cy="4832092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200" dirty="0"/>
          </a:p>
          <a:p>
            <a:pPr algn="just"/>
            <a:r>
              <a:rPr lang="ru-RU" sz="2200" dirty="0"/>
              <a:t>Под технической документацией для целей применения в рамках законодательства РФ о контрактной системе целесообразно понимать разрабатываемую производителем (изготовителем) продукции документацию, в соответствии с которой осуществляются производство, изготовление, хранение, транспортировка, монтаж, наладка, применение, эксплуатация, в том числе техническое обслуживание, а также ремонт, утилизация или уничтожение произведённой (изготовленной) им продукции. 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/>
              <a:t>Таким образом, к числу технической документации возможно отнести руководство по эксплуатации, инструкцию, паспорт продукции, иные документы, содержащие требования к использованию соответствующей продукции, к запасным частям и расходным материалам машин и оборудования.</a:t>
            </a:r>
          </a:p>
          <a:p>
            <a:endParaRPr lang="ru-RU" sz="2200" dirty="0"/>
          </a:p>
          <a:p>
            <a:r>
              <a:rPr lang="ru-RU" sz="2200" b="1" dirty="0">
                <a:solidFill>
                  <a:srgbClr val="007E88"/>
                </a:solidFill>
              </a:rPr>
              <a:t>Письмо ФАС России от 23.04.2025 № 28/38297/25.</a:t>
            </a:r>
          </a:p>
        </p:txBody>
      </p:sp>
    </p:spTree>
    <p:extLst>
      <p:ext uri="{BB962C8B-B14F-4D97-AF65-F5344CB8AC3E}">
        <p14:creationId xmlns:p14="http://schemas.microsoft.com/office/powerpoint/2010/main" val="243221517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39E335-B55A-1687-74B2-6F7B438C1CC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AF251DB-E748-A3AB-703B-D601EEC990C4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 какой даты при осуществлении закупок заказчики обязаны отдавать приоритет автомобилям на экологических видах топлива или типах двигателя? 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D46BB15F-658A-70D9-BEC2-1FED428BF550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BA93B901-00FE-A072-9B27-BD6731114471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51A55A0-2AC9-A471-C631-51159D0D4143}"/>
              </a:ext>
            </a:extLst>
          </p:cNvPr>
          <p:cNvSpPr txBox="1"/>
          <p:nvPr/>
        </p:nvSpPr>
        <p:spPr>
          <a:xfrm>
            <a:off x="219074" y="1123122"/>
            <a:ext cx="11753852" cy="178510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endParaRPr lang="ru-RU" sz="2200" dirty="0"/>
          </a:p>
          <a:p>
            <a:pPr algn="just"/>
            <a:endParaRPr lang="ru-RU" sz="2200" b="1" dirty="0"/>
          </a:p>
          <a:p>
            <a:pPr algn="just"/>
            <a:endParaRPr lang="ru-RU" sz="2200" b="1" dirty="0"/>
          </a:p>
          <a:p>
            <a:pPr algn="just"/>
            <a:endParaRPr lang="ru-RU" sz="2200" b="1" dirty="0"/>
          </a:p>
          <a:p>
            <a:pPr algn="just"/>
            <a:r>
              <a:rPr lang="ru-RU" sz="2200" b="1" dirty="0"/>
              <a:t>С даты вступления в силу поправок в ПП РФ от 02.09.2015 № 927 – 25 июня 2025 года. </a:t>
            </a:r>
            <a:endParaRPr lang="ru-RU" sz="2200" b="1" dirty="0">
              <a:solidFill>
                <a:srgbClr val="007E88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336834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5C1279A3-B4CE-15A8-A619-4F1612B5BE6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89908C44-8584-2181-9791-D8F192D47998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Суд подтвердил: заказчик вправе отклонить заявку, если товар в РРПП явно отличается от требуемого по закупке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7DA290E-9B57-EBDA-0283-24FD5644732C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FFB2CB3F-9BEE-19AE-75A8-F9F801F9F972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7BF83A83-DFBE-8C55-63B6-332CE175A67C}"/>
              </a:ext>
            </a:extLst>
          </p:cNvPr>
          <p:cNvSpPr txBox="1"/>
          <p:nvPr/>
        </p:nvSpPr>
        <p:spPr>
          <a:xfrm>
            <a:off x="96079" y="857251"/>
            <a:ext cx="11876847" cy="5693866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Арбитражный суд Санкт-Петербурга и Ленинградской области подтвердил законность отклонения заявки, если характеристики товара, заявленного участником, существенно расходятся с предметом закупки.</a:t>
            </a:r>
          </a:p>
          <a:p>
            <a:pPr algn="just"/>
            <a:r>
              <a:rPr lang="ru-RU" sz="2000" dirty="0"/>
              <a:t>Участник представил в составе заявки номер реестровой записи из РРПП для подтверждения российского происхождения. Суд установил, что по данным ГИСП эта запись относится к полнофункциональному рабочему месту, включающему системный блок, монитор и периферию, в то время как заказчик закупал моноблок.</a:t>
            </a:r>
          </a:p>
          <a:p>
            <a:pPr algn="just"/>
            <a:r>
              <a:rPr lang="ru-RU" sz="2000" dirty="0"/>
              <a:t>Суд пришёл к выводу, что страна происхождения требуемого товара не подтверждена, а комиссия заказчика обоснованно отклонила заявку, руководствуясь комплексной оценкой всех представленных документов, а не формальным наличием номера в реестре.</a:t>
            </a:r>
          </a:p>
          <a:p>
            <a:pPr algn="just"/>
            <a:r>
              <a:rPr lang="ru-RU" sz="2000" dirty="0"/>
              <a:t>Если же отдельные характеристики товара, указанные в РРПП, незначительно отличаются от описания объекта закупки, заявку участника, как правило, не следует отклонять.</a:t>
            </a:r>
          </a:p>
          <a:p>
            <a:pPr algn="just"/>
            <a:r>
              <a:rPr lang="ru-RU" sz="2000" dirty="0"/>
              <a:t>Минпромторг в письме от 04.10.2023 № 106238/12 пояснил, что каталог ГИСП носит ознакомительный характер и может содержать отличающиеся сведения, не влияющие на происхождение товара.</a:t>
            </a:r>
          </a:p>
          <a:p>
            <a:pPr algn="just"/>
            <a:r>
              <a:rPr lang="ru-RU" sz="2000" dirty="0"/>
              <a:t>Однако это не означает, что участник вправе указать реестровый номер на любой, лишь схожий по назначению товар.</a:t>
            </a:r>
          </a:p>
          <a:p>
            <a:pPr algn="just"/>
            <a:endParaRPr lang="ru-RU" sz="2000" b="1" dirty="0"/>
          </a:p>
          <a:p>
            <a:pPr algn="just"/>
            <a:r>
              <a:rPr lang="ru-RU" sz="2200" b="1" dirty="0">
                <a:solidFill>
                  <a:srgbClr val="007E88"/>
                </a:solidFill>
              </a:rPr>
              <a:t>Документ: Решение АС Санкт-Петербурга и Ленинградской области от 22.09.2025 по делу № А56-56017/2025</a:t>
            </a:r>
          </a:p>
        </p:txBody>
      </p:sp>
    </p:spTree>
    <p:extLst>
      <p:ext uri="{BB962C8B-B14F-4D97-AF65-F5344CB8AC3E}">
        <p14:creationId xmlns:p14="http://schemas.microsoft.com/office/powerpoint/2010/main" val="122004521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E467F169-E258-5B6B-107A-F414B3A8086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7E1F17D-3279-2080-2EE0-50F34824B7D4}"/>
              </a:ext>
            </a:extLst>
          </p:cNvPr>
          <p:cNvSpPr/>
          <p:nvPr/>
        </p:nvSpPr>
        <p:spPr>
          <a:xfrm>
            <a:off x="0" y="1"/>
            <a:ext cx="12192000" cy="957128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Суд подтвердил: заказчик не вправе отклонить заявку, если товар в РРПП несущественно отличается от требуемого по закупке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011E0C2-2DDF-DEF0-FF09-A5AEF7C13B54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0EBC5FBD-CECF-BC0B-8FF3-D4B759C6211A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566220CB-4A10-5D36-9AD9-7C8774B5B2BC}"/>
              </a:ext>
            </a:extLst>
          </p:cNvPr>
          <p:cNvSpPr txBox="1"/>
          <p:nvPr/>
        </p:nvSpPr>
        <p:spPr>
          <a:xfrm>
            <a:off x="96079" y="857251"/>
            <a:ext cx="11876847" cy="56630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000" dirty="0"/>
              <a:t>ООО «Снежный Барс» оспаривало результаты электронного аукциона на поставку автоматизированных рабочих мест (АРМ) и ноутбуков.</a:t>
            </a:r>
          </a:p>
          <a:p>
            <a:pPr algn="just"/>
            <a:r>
              <a:rPr lang="ru-RU" sz="2000" dirty="0"/>
              <a:t>Позиция истца: Истец утверждал, что заказчик (РТУ МИРЭА) нарушил правила национального режима (Постановление Правительства РФ № 1875), не отклонив заявку победителя – ООО «Кит-системс». По мнению истца, оборудование АРМ RDW Compact 23UB-06, предложенное победителем, не соответствовало требованиям технического задания (в частности, по типу оперативной памяти – DDR5).</a:t>
            </a:r>
          </a:p>
          <a:p>
            <a:pPr algn="just"/>
            <a:r>
              <a:rPr lang="ru-RU" sz="2000" dirty="0"/>
              <a:t>Отсутствие доказательств нарушения: Суд установил, что ООО «Кит-системс» предоставило все необходимые и достоверные документы, подтверждающие российское происхождение товара и его соответствие требованиям документации, включая номер реестровой записи №10590445 в реестре промышленной продукции. Производитель оборудования (ООО «РДВ Технолоджи») также направил заказчику официальное письмо, подтверждающее возможность производства АРМ с характеристиками, указанными в техническом задании.</a:t>
            </a:r>
          </a:p>
          <a:p>
            <a:pPr algn="just"/>
            <a:r>
              <a:rPr lang="ru-RU" sz="2000" dirty="0"/>
              <a:t>Ключевой вывод для практики: Декларация поставщика о соответствии товара требованиям национального режима, подкреплённая данными из реестра промышленной продукции и подтверждённая производителем, является достаточным основанием для допуска к торгам, даже если у конкурента есть сомнения в технической возможности такого соответствия. Бремя опровержения этих сведений лежит на заявителе.</a:t>
            </a:r>
            <a:endParaRPr lang="ru-RU" sz="2000" b="1" dirty="0"/>
          </a:p>
          <a:p>
            <a:pPr algn="just"/>
            <a:r>
              <a:rPr lang="ru-RU" sz="2200" b="1" dirty="0">
                <a:solidFill>
                  <a:srgbClr val="007E88"/>
                </a:solidFill>
              </a:rPr>
              <a:t>Документ: Решение АС г. Москвы от 19.09.2025 по делу № А40-134640/2025</a:t>
            </a:r>
          </a:p>
        </p:txBody>
      </p:sp>
    </p:spTree>
    <p:extLst>
      <p:ext uri="{BB962C8B-B14F-4D97-AF65-F5344CB8AC3E}">
        <p14:creationId xmlns:p14="http://schemas.microsoft.com/office/powerpoint/2010/main" val="349510743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6CB9FD2-8A7C-F6C1-7A7B-905E4519768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B048912B-18FE-89BB-5A05-F04E23C127A2}"/>
              </a:ext>
            </a:extLst>
          </p:cNvPr>
          <p:cNvSpPr/>
          <p:nvPr/>
        </p:nvSpPr>
        <p:spPr>
          <a:xfrm>
            <a:off x="0" y="1"/>
            <a:ext cx="12192000" cy="1309814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ru-RU" sz="2400" dirty="0"/>
              <a:t>Закупаете товар из Приложения (поз. 1-433), его нет в Реестре промышленной продукции (РРПП), вы уведомили Минпромторг... но куда теперь приложить копию этого уведомления и декларацию</a:t>
            </a: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1C24F100-9BBA-493B-AAEA-F7D3B96913F3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>
            <a:extLst>
              <a:ext uri="{FF2B5EF4-FFF2-40B4-BE49-F238E27FC236}">
                <a16:creationId xmlns:a16="http://schemas.microsoft.com/office/drawing/2014/main" id="{75F04D1E-6CE2-FA2B-EF97-511C9D5F0F90}"/>
              </a:ext>
            </a:extLst>
          </p:cNvPr>
          <p:cNvSpPr/>
          <p:nvPr/>
        </p:nvSpPr>
        <p:spPr>
          <a:xfrm>
            <a:off x="171451" y="1309815"/>
            <a:ext cx="11924470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2400" b="0" i="0" dirty="0">
              <a:solidFill>
                <a:srgbClr val="22272F"/>
              </a:solidFill>
              <a:effectLst/>
              <a:latin typeface="+mn-lt"/>
            </a:endParaRPr>
          </a:p>
          <a:p>
            <a:endParaRPr lang="ru-RU" sz="2400" dirty="0">
              <a:solidFill>
                <a:srgbClr val="22272F"/>
              </a:solidFill>
              <a:latin typeface="+mn-lt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5DE6114-1179-1CD0-D893-659E7222E861}"/>
              </a:ext>
            </a:extLst>
          </p:cNvPr>
          <p:cNvSpPr txBox="1"/>
          <p:nvPr/>
        </p:nvSpPr>
        <p:spPr>
          <a:xfrm>
            <a:off x="96079" y="1570383"/>
            <a:ext cx="11473069" cy="415498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just"/>
            <a:r>
              <a:rPr lang="ru-RU" sz="2200" dirty="0"/>
              <a:t>Согласно </a:t>
            </a:r>
            <a:r>
              <a:rPr lang="ru-RU" sz="2200" dirty="0" err="1"/>
              <a:t>абз</a:t>
            </a:r>
            <a:r>
              <a:rPr lang="ru-RU" sz="2200" dirty="0"/>
              <a:t>. 3 </a:t>
            </a:r>
            <a:r>
              <a:rPr lang="ru-RU" sz="2200" dirty="0" err="1"/>
              <a:t>пп</a:t>
            </a:r>
            <a:r>
              <a:rPr lang="ru-RU" sz="2200" dirty="0"/>
              <a:t>. «а» п. 7 ПП РФ № 1875 (в новой редакции) заказчик обязан:</a:t>
            </a:r>
          </a:p>
          <a:p>
            <a:pPr algn="just"/>
            <a:r>
              <a:rPr lang="ru-RU" sz="2200" dirty="0"/>
              <a:t>✅ Декларировать в извещении факт отсутствия в РРПП товара с нужными характеристиками.</a:t>
            </a:r>
          </a:p>
          <a:p>
            <a:pPr algn="just"/>
            <a:r>
              <a:rPr lang="ru-RU" sz="2200" dirty="0"/>
              <a:t>✅ Указать в описании объекта закупки характеристики товара, которого нет в РРПП.</a:t>
            </a:r>
          </a:p>
          <a:p>
            <a:pPr algn="just"/>
            <a:r>
              <a:rPr lang="ru-RU" sz="2200" dirty="0"/>
              <a:t>✅ Включить в описание объекта закупки копию уведомления, направленного в Минпромторг.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/>
              <a:t>Именно эти шаги позволяют вам НЕ соблюдать ограничения по </a:t>
            </a:r>
            <a:r>
              <a:rPr lang="ru-RU" sz="2200" dirty="0" err="1"/>
              <a:t>нацрежиму</a:t>
            </a:r>
            <a:r>
              <a:rPr lang="ru-RU" sz="2200" dirty="0"/>
              <a:t> (ч. 1.1 ст. 33 44-ФЗ) и особенности обоснования НМЦК по Постановлению №1875.</a:t>
            </a:r>
          </a:p>
          <a:p>
            <a:pPr algn="just"/>
            <a:endParaRPr lang="ru-RU" sz="2200" dirty="0"/>
          </a:p>
          <a:p>
            <a:pPr algn="just"/>
            <a:r>
              <a:rPr lang="ru-RU" sz="2200" dirty="0"/>
              <a:t>В Обосновании НМЦК вы лишь декларируете (упоминаете) факт отсутствия производства/товара в РРПП, как это указано в </a:t>
            </a:r>
            <a:r>
              <a:rPr lang="ru-RU" sz="2200" dirty="0" err="1"/>
              <a:t>пп</a:t>
            </a:r>
            <a:r>
              <a:rPr lang="ru-RU" sz="2200" dirty="0"/>
              <a:t>. «г» п. 7. Но сами документы прикладываются к описанию.</a:t>
            </a:r>
            <a:endParaRPr lang="en-US" sz="2200" dirty="0"/>
          </a:p>
        </p:txBody>
      </p:sp>
    </p:spTree>
    <p:extLst>
      <p:ext uri="{BB962C8B-B14F-4D97-AF65-F5344CB8AC3E}">
        <p14:creationId xmlns:p14="http://schemas.microsoft.com/office/powerpoint/2010/main" val="36891528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15AF3D6B-1D70-B24A-F199-18F5DA35938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658C5A11-F56E-49FB-9FDE-FBB913408598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64F90649-7463-D86A-D0C7-B38C71ACEF5F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7EFE7D32-8133-B540-AA96-458A83F7D596}"/>
              </a:ext>
            </a:extLst>
          </p:cNvPr>
          <p:cNvSpPr txBox="1"/>
          <p:nvPr/>
        </p:nvSpPr>
        <p:spPr>
          <a:xfrm>
            <a:off x="104777" y="84210"/>
            <a:ext cx="12087225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3200" dirty="0">
                <a:solidFill>
                  <a:schemeClr val="bg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Дело Принципа!!!</a:t>
            </a:r>
            <a:endParaRPr lang="ru-RU" altLang="ru-RU" sz="2800" dirty="0">
              <a:solidFill>
                <a:schemeClr val="bg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9F5C9E76-2F82-5341-1C22-E9C891A84342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рямоугольник 2">
            <a:extLst>
              <a:ext uri="{FF2B5EF4-FFF2-40B4-BE49-F238E27FC236}">
                <a16:creationId xmlns:a16="http://schemas.microsoft.com/office/drawing/2014/main" id="{02BE6DAC-FC43-9370-4DE4-C8D3D7C82ED6}"/>
              </a:ext>
            </a:extLst>
          </p:cNvPr>
          <p:cNvSpPr/>
          <p:nvPr/>
        </p:nvSpPr>
        <p:spPr>
          <a:xfrm>
            <a:off x="114301" y="790575"/>
            <a:ext cx="12030372" cy="384464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250"/>
              </a:lnSpc>
              <a:spcBef>
                <a:spcPts val="1050"/>
              </a:spcBef>
            </a:pPr>
            <a:endParaRPr lang="ru-RU" sz="2400" b="1" i="0" dirty="0">
              <a:solidFill>
                <a:srgbClr val="000000"/>
              </a:solidFill>
              <a:effectLst/>
              <a:latin typeface="Arial" panose="020B0604020202020204" pitchFamily="34" charset="0"/>
            </a:endParaRPr>
          </a:p>
          <a:p>
            <a:pPr algn="ctr">
              <a:lnSpc>
                <a:spcPts val="2250"/>
              </a:lnSpc>
              <a:spcBef>
                <a:spcPts val="1050"/>
              </a:spcBef>
            </a:pPr>
            <a:r>
              <a:rPr lang="ru-RU" sz="2400" b="1" dirty="0">
                <a:solidFill>
                  <a:srgbClr val="000000"/>
                </a:solidFill>
                <a:latin typeface="Arial" panose="020B0604020202020204" pitchFamily="34" charset="0"/>
              </a:rPr>
              <a:t>КОНСТИТУЦИЯ РОССИЙСКОЙ ФЕДЕРАЦИИ</a:t>
            </a:r>
          </a:p>
          <a:p>
            <a:pPr algn="ctr">
              <a:lnSpc>
                <a:spcPts val="2250"/>
              </a:lnSpc>
              <a:spcBef>
                <a:spcPts val="1050"/>
              </a:spcBef>
            </a:pPr>
            <a:r>
              <a:rPr lang="ru-RU" sz="2400" b="1" i="0" dirty="0">
                <a:solidFill>
                  <a:srgbClr val="000000"/>
                </a:solidFill>
                <a:effectLst/>
                <a:latin typeface="Arial" panose="020B0604020202020204" pitchFamily="34" charset="0"/>
              </a:rPr>
              <a:t>Статья 75.1 </a:t>
            </a:r>
            <a:endParaRPr lang="ru-RU" sz="2400" b="1" i="0" u="sng" dirty="0">
              <a:solidFill>
                <a:srgbClr val="1A0DAB"/>
              </a:solidFill>
              <a:effectLst/>
              <a:latin typeface="Arial" panose="020B0604020202020204" pitchFamily="34" charset="0"/>
            </a:endParaRPr>
          </a:p>
          <a:p>
            <a:pPr algn="just"/>
            <a:r>
              <a:rPr lang="ru-RU" sz="2800" dirty="0"/>
              <a:t>В Российской Федерации создаются условия для устойчивого экономического роста страны и повышения благосостояния граждан, для взаимного доверия государства и общества, гарантируются защита достоинства граждан и уважение человека труда, обеспечиваются сбалансированность прав и обязанностей гражданина, социальное партнёрство, экономическая, политическая и социальная солидарность.). </a:t>
            </a:r>
            <a:endParaRPr lang="ru-RU" sz="2800" b="1" i="1" dirty="0">
              <a:solidFill>
                <a:srgbClr val="007E88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3D83F8DE-7C41-F6CC-F041-3ACCACB10D5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108326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D0BECB6C-3628-C2E6-3AA5-5E403A253F7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id="{76BD02B5-6202-8AAF-A5B2-A64B2A468EDF}"/>
              </a:ext>
            </a:extLst>
          </p:cNvPr>
          <p:cNvSpPr/>
          <p:nvPr/>
        </p:nvSpPr>
        <p:spPr>
          <a:xfrm>
            <a:off x="0" y="1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3A2E5B01-F700-7139-5F99-661B21620349}"/>
              </a:ext>
            </a:extLst>
          </p:cNvPr>
          <p:cNvSpPr/>
          <p:nvPr/>
        </p:nvSpPr>
        <p:spPr>
          <a:xfrm>
            <a:off x="0" y="6031580"/>
            <a:ext cx="12192000" cy="826421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ru-RU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9327731E-F630-0B28-3031-DA2C3F49C552}"/>
              </a:ext>
            </a:extLst>
          </p:cNvPr>
          <p:cNvSpPr txBox="1"/>
          <p:nvPr/>
        </p:nvSpPr>
        <p:spPr>
          <a:xfrm>
            <a:off x="104777" y="84210"/>
            <a:ext cx="12087225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eaLnBrk="1" hangingPunct="1"/>
            <a:r>
              <a:rPr lang="ru-RU" altLang="ru-RU" sz="2400" dirty="0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ч. 6 ст. 3 Основные положения закупки ТРУ</a:t>
            </a:r>
          </a:p>
        </p:txBody>
      </p:sp>
      <p:pic>
        <p:nvPicPr>
          <p:cNvPr id="22" name="Рисунок 7">
            <a:extLst>
              <a:ext uri="{FF2B5EF4-FFF2-40B4-BE49-F238E27FC236}">
                <a16:creationId xmlns:a16="http://schemas.microsoft.com/office/drawing/2014/main" id="{191F55CB-5FD5-B91E-310D-5EB82956FE33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6493" y="6065173"/>
            <a:ext cx="1973263" cy="809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Прямоугольник 3">
            <a:extLst>
              <a:ext uri="{FF2B5EF4-FFF2-40B4-BE49-F238E27FC236}">
                <a16:creationId xmlns:a16="http://schemas.microsoft.com/office/drawing/2014/main" id="{FC6A3D1B-8B3A-9D70-92CB-2AD573CB8D1F}"/>
              </a:ext>
            </a:extLst>
          </p:cNvPr>
          <p:cNvSpPr/>
          <p:nvPr/>
        </p:nvSpPr>
        <p:spPr>
          <a:xfrm>
            <a:off x="171451" y="857251"/>
            <a:ext cx="11801475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  <a:p>
            <a:endParaRPr lang="ru-RU" dirty="0"/>
          </a:p>
        </p:txBody>
      </p:sp>
      <p:sp>
        <p:nvSpPr>
          <p:cNvPr id="2" name="Прямоугольник 1"/>
          <p:cNvSpPr/>
          <p:nvPr/>
        </p:nvSpPr>
        <p:spPr>
          <a:xfrm>
            <a:off x="171451" y="809626"/>
            <a:ext cx="11500021" cy="526297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just"/>
            <a:r>
              <a:rPr lang="ru-RU" sz="2800" dirty="0"/>
              <a:t>Заказчик определяет требования к участникам закупки в документации о конкурентной закупке в соответствии с положением о закупке. </a:t>
            </a:r>
          </a:p>
          <a:p>
            <a:pPr algn="just"/>
            <a:r>
              <a:rPr lang="ru-RU" sz="2800" dirty="0"/>
              <a:t>Не допускается предъявлять к участникам закупки, к закупаемым ТРУ, а также к условиям исполнения договора требования и осуществлять оценку и сопоставление заявок на участие в закупке по критериям и в порядке, которые не указаны в документации о закупке. </a:t>
            </a:r>
          </a:p>
          <a:p>
            <a:pPr algn="just"/>
            <a:r>
              <a:rPr lang="ru-RU" sz="2800" b="1" dirty="0"/>
              <a:t>Требования</a:t>
            </a:r>
            <a:r>
              <a:rPr lang="ru-RU" sz="2800" dirty="0"/>
              <a:t>, предъявляемые </a:t>
            </a:r>
            <a:r>
              <a:rPr lang="ru-RU" sz="2800" b="1" dirty="0"/>
              <a:t>к участникам закупки</a:t>
            </a:r>
            <a:r>
              <a:rPr lang="ru-RU" sz="2800" dirty="0"/>
              <a:t>, </a:t>
            </a:r>
            <a:r>
              <a:rPr lang="ru-RU" sz="2800" b="1" dirty="0"/>
              <a:t>к закупаемым ТРУ</a:t>
            </a:r>
            <a:r>
              <a:rPr lang="ru-RU" sz="2800" dirty="0"/>
              <a:t>, а также </a:t>
            </a:r>
            <a:r>
              <a:rPr lang="ru-RU" sz="2800" b="1" dirty="0"/>
              <a:t>к условиям исполнения договора</a:t>
            </a:r>
            <a:r>
              <a:rPr lang="ru-RU" sz="2800" dirty="0"/>
              <a:t>, </a:t>
            </a:r>
            <a:r>
              <a:rPr lang="ru-RU" sz="2800" b="1" dirty="0"/>
              <a:t>критерии и порядок оценки </a:t>
            </a:r>
            <a:r>
              <a:rPr lang="ru-RU" sz="2800" dirty="0"/>
              <a:t>и </a:t>
            </a:r>
            <a:r>
              <a:rPr lang="ru-RU" sz="2800" b="1" dirty="0"/>
              <a:t>сопоставления заявок </a:t>
            </a:r>
            <a:r>
              <a:rPr lang="ru-RU" sz="2800" dirty="0"/>
              <a:t>на участие в закупке, установленные заказчиком, применяются в равной степени ко всем участникам закупки, к предлагаемым ими товарам, работам, услугам, к условиям исполнения договора.</a:t>
            </a:r>
          </a:p>
        </p:txBody>
      </p:sp>
    </p:spTree>
    <p:extLst>
      <p:ext uri="{BB962C8B-B14F-4D97-AF65-F5344CB8AC3E}">
        <p14:creationId xmlns:p14="http://schemas.microsoft.com/office/powerpoint/2010/main" val="8070719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Объект 2"/>
          <p:cNvSpPr>
            <a:spLocks noGrp="1"/>
          </p:cNvSpPr>
          <p:nvPr>
            <p:ph idx="1"/>
          </p:nvPr>
        </p:nvSpPr>
        <p:spPr>
          <a:xfrm>
            <a:off x="1227909" y="2002971"/>
            <a:ext cx="9683931" cy="1326017"/>
          </a:xfrm>
        </p:spPr>
        <p:txBody>
          <a:bodyPr/>
          <a:lstStyle/>
          <a:p>
            <a:pPr marL="271463" indent="0" algn="ctr">
              <a:buNone/>
            </a:pPr>
            <a:r>
              <a:rPr lang="ru-RU" altLang="ru-RU" sz="3600" dirty="0">
                <a:latin typeface="Cambria" panose="02040503050406030204" pitchFamily="18" charset="0"/>
                <a:cs typeface="Times New Roman" panose="02020603050405020304" pitchFamily="18" charset="0"/>
              </a:rPr>
              <a:t>БЛАГОДАРЮ ЗА ВНИМАНИЕ!</a:t>
            </a:r>
          </a:p>
          <a:p>
            <a:pPr marL="271463" indent="0" algn="ctr">
              <a:buNone/>
            </a:pPr>
            <a:endParaRPr kumimoji="0" lang="ru-RU" altLang="ru-RU" dirty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271463" indent="0" algn="ctr">
              <a:buNone/>
            </a:pPr>
            <a:r>
              <a:rPr kumimoji="0" lang="ru-RU" altLang="ru-RU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</p:txBody>
      </p:sp>
      <p:sp>
        <p:nvSpPr>
          <p:cNvPr id="35843" name="Slide Number Placeholder 3"/>
          <p:cNvSpPr>
            <a:spLocks noGrp="1"/>
          </p:cNvSpPr>
          <p:nvPr>
            <p:ph type="sldNum" sz="quarter" idx="12"/>
          </p:nvPr>
        </p:nvSpPr>
        <p:spPr bwMode="auto">
          <a:xfrm>
            <a:off x="8105775" y="6221414"/>
            <a:ext cx="2133600" cy="3651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fld id="{66BC5E25-67ED-4411-AC97-9EA84735C57C}" type="slidenum">
              <a:rPr kumimoji="0" lang="en-US" altLang="ru-RU" sz="1200">
                <a:solidFill>
                  <a:srgbClr val="898989"/>
                </a:solidFill>
                <a:cs typeface="Times New Roman" panose="02020603050405020304" pitchFamily="18" charset="0"/>
              </a:rPr>
              <a:pPr>
                <a:spcBef>
                  <a:spcPct val="0"/>
                </a:spcBef>
                <a:buFontTx/>
                <a:buNone/>
              </a:pPr>
              <a:t>80</a:t>
            </a:fld>
            <a:endParaRPr kumimoji="0" lang="en-US" altLang="ru-RU" sz="1200">
              <a:solidFill>
                <a:srgbClr val="898989"/>
              </a:solidFill>
              <a:cs typeface="Times New Roman" panose="02020603050405020304" pitchFamily="18" charset="0"/>
            </a:endParaRPr>
          </a:p>
        </p:txBody>
      </p:sp>
      <p:sp>
        <p:nvSpPr>
          <p:cNvPr id="35844" name="AutoShape 10" descr="https://vasilisa-ooo.ru/wa-data/public/blog/img/kisspng-social-media-vk-computer-icons-social-networking-s-vkontakte-5b2d8b8679a5a8.3313770315297114944983.jpg"/>
          <p:cNvSpPr>
            <a:spLocks noChangeAspect="1" noChangeArrowheads="1"/>
          </p:cNvSpPr>
          <p:nvPr/>
        </p:nvSpPr>
        <p:spPr bwMode="auto">
          <a:xfrm>
            <a:off x="1679575" y="-144463"/>
            <a:ext cx="304800" cy="30480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ru-RU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45" name="AutoShape 12" descr="https://vasilisa-ooo.ru/wa-data/public/blog/img/kisspng-social-media-vk-computer-icons-social-networking-s-vkontakte-5b2d8b8679a5a8.3313770315297114944983.jpg"/>
          <p:cNvSpPr>
            <a:spLocks noChangeAspect="1" noChangeArrowheads="1"/>
          </p:cNvSpPr>
          <p:nvPr/>
        </p:nvSpPr>
        <p:spPr bwMode="auto">
          <a:xfrm>
            <a:off x="1831975" y="79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ru-RU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sp>
        <p:nvSpPr>
          <p:cNvPr id="35846" name="AutoShape 14" descr="https://vasilisa-ooo.ru/wa-data/public/blog/img/kisspng-social-media-vk-computer-icons-social-networking-s-vkontakte-5b2d8b8679a5a8.3313770315297114944983.jpg"/>
          <p:cNvSpPr>
            <a:spLocks noChangeAspect="1" noChangeArrowheads="1"/>
          </p:cNvSpPr>
          <p:nvPr/>
        </p:nvSpPr>
        <p:spPr bwMode="auto">
          <a:xfrm>
            <a:off x="1984375" y="160338"/>
            <a:ext cx="30480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kumimoji="1" sz="32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kumimoji="1" sz="28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kumimoji="1" sz="24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5pPr>
            <a:lvl6pPr marL="25146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6pPr>
            <a:lvl7pPr marL="29718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7pPr>
            <a:lvl8pPr marL="34290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8pPr>
            <a:lvl9pPr marL="3886200" indent="-228600" defTabSz="4572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kumimoji="1" sz="2000">
                <a:solidFill>
                  <a:schemeClr val="tx1"/>
                </a:solidFill>
                <a:latin typeface="Calibri" panose="020F050202020403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endParaRPr kumimoji="0" lang="ru-RU" altLang="ru-RU" sz="1800">
              <a:solidFill>
                <a:srgbClr val="000000"/>
              </a:solidFill>
              <a:latin typeface="Arial" panose="020B0604020202020204" pitchFamily="34" charset="0"/>
            </a:endParaRPr>
          </a:p>
        </p:txBody>
      </p:sp>
      <p:pic>
        <p:nvPicPr>
          <p:cNvPr id="35847" name="Рисунок 1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415" t="7178" r="5962" b="6683"/>
          <a:stretch>
            <a:fillRect/>
          </a:stretch>
        </p:blipFill>
        <p:spPr bwMode="auto">
          <a:xfrm>
            <a:off x="6765925" y="3602039"/>
            <a:ext cx="1068388" cy="1050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5848" name="Рисунок 2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33800" y="3602038"/>
            <a:ext cx="1062038" cy="1028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TextBox 2">
            <a:extLst>
              <a:ext uri="{FF2B5EF4-FFF2-40B4-BE49-F238E27FC236}">
                <a16:creationId xmlns:a16="http://schemas.microsoft.com/office/drawing/2014/main" id="{F47E33EB-5435-B019-CEB8-67030EC4EF60}"/>
              </a:ext>
            </a:extLst>
          </p:cNvPr>
          <p:cNvSpPr txBox="1"/>
          <p:nvPr/>
        </p:nvSpPr>
        <p:spPr>
          <a:xfrm>
            <a:off x="446314" y="2621703"/>
            <a:ext cx="10863943" cy="58477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en-US" sz="3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https://t.me/Milonaets</a:t>
            </a:r>
            <a:endParaRPr lang="ru-RU" sz="3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4" name="Рисунок 3">
            <a:extLst>
              <a:ext uri="{FF2B5EF4-FFF2-40B4-BE49-F238E27FC236}">
                <a16:creationId xmlns:a16="http://schemas.microsoft.com/office/drawing/2014/main" id="{3586B786-1D59-8C3A-4F37-778D08D549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978953" y="2775857"/>
            <a:ext cx="1471333" cy="2656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438070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оугольник 6">
            <a:extLst>
              <a:ext uri="{FF2B5EF4-FFF2-40B4-BE49-F238E27FC236}">
                <a16:creationId xmlns:a16="http://schemas.microsoft.com/office/drawing/2014/main" id="{F39D13D8-A616-4302-808E-34499F640836}"/>
              </a:ext>
            </a:extLst>
          </p:cNvPr>
          <p:cNvSpPr/>
          <p:nvPr/>
        </p:nvSpPr>
        <p:spPr>
          <a:xfrm>
            <a:off x="51221" y="4243561"/>
            <a:ext cx="11912179" cy="2429382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 sz="26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2" name="Прямоугольник 11">
            <a:extLst>
              <a:ext uri="{FF2B5EF4-FFF2-40B4-BE49-F238E27FC236}">
                <a16:creationId xmlns:a16="http://schemas.microsoft.com/office/drawing/2014/main" id="{E747AB89-F208-4F9D-AAA6-A83651A1C478}"/>
              </a:ext>
            </a:extLst>
          </p:cNvPr>
          <p:cNvSpPr/>
          <p:nvPr/>
        </p:nvSpPr>
        <p:spPr>
          <a:xfrm>
            <a:off x="0" y="0"/>
            <a:ext cx="12192000" cy="809625"/>
          </a:xfrm>
          <a:prstGeom prst="rect">
            <a:avLst/>
          </a:prstGeom>
          <a:solidFill>
            <a:srgbClr val="007E8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ru-RU"/>
          </a:p>
        </p:txBody>
      </p:sp>
      <p:pic>
        <p:nvPicPr>
          <p:cNvPr id="3077" name="Рисунок 4">
            <a:extLst>
              <a:ext uri="{FF2B5EF4-FFF2-40B4-BE49-F238E27FC236}">
                <a16:creationId xmlns:a16="http://schemas.microsoft.com/office/drawing/2014/main" id="{11174B09-9874-408E-A0D2-797AA43A30CF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9" t="6348" r="-1215" b="-6348"/>
          <a:stretch>
            <a:fillRect/>
          </a:stretch>
        </p:blipFill>
        <p:spPr bwMode="auto">
          <a:xfrm>
            <a:off x="193325" y="972960"/>
            <a:ext cx="4455209" cy="1856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3079">
            <a:extLst>
              <a:ext uri="{FF2B5EF4-FFF2-40B4-BE49-F238E27FC236}">
                <a16:creationId xmlns:a16="http://schemas.microsoft.com/office/drawing/2014/main" id="{1E5C09C4-7481-4D6A-96BB-79A10E5ADB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2197" y="2738074"/>
            <a:ext cx="11679803" cy="167687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spcBef>
                <a:spcPct val="20000"/>
              </a:spcBef>
              <a:buChar char="•"/>
              <a:defRPr sz="32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rgbClr val="333399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ru-RU" altLang="ru-RU" sz="3600" dirty="0">
              <a:solidFill>
                <a:schemeClr val="accent2"/>
              </a:solidFill>
            </a:endParaRPr>
          </a:p>
        </p:txBody>
      </p:sp>
      <p:cxnSp>
        <p:nvCxnSpPr>
          <p:cNvPr id="13" name="Прямая соединительная линия 12">
            <a:extLst>
              <a:ext uri="{FF2B5EF4-FFF2-40B4-BE49-F238E27FC236}">
                <a16:creationId xmlns:a16="http://schemas.microsoft.com/office/drawing/2014/main" id="{6B52D8FD-0B15-4228-BDAD-60DD11BAE96B}"/>
              </a:ext>
            </a:extLst>
          </p:cNvPr>
          <p:cNvCxnSpPr>
            <a:cxnSpLocks/>
          </p:cNvCxnSpPr>
          <p:nvPr/>
        </p:nvCxnSpPr>
        <p:spPr>
          <a:xfrm>
            <a:off x="108857" y="2750131"/>
            <a:ext cx="11280808" cy="28405"/>
          </a:xfrm>
          <a:prstGeom prst="line">
            <a:avLst/>
          </a:prstGeom>
          <a:ln w="76200">
            <a:solidFill>
              <a:srgbClr val="007E88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Прямоугольник 1"/>
          <p:cNvSpPr/>
          <p:nvPr/>
        </p:nvSpPr>
        <p:spPr>
          <a:xfrm rot="10800000" flipV="1">
            <a:off x="51219" y="3305497"/>
            <a:ext cx="11912177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altLang="ru-RU" sz="2800" dirty="0">
                <a:cs typeface="Times New Roman" panose="02020603050405020304" pitchFamily="18" charset="0"/>
              </a:rPr>
              <a:t>С чем заканчиваем  2025 год. Куда двигаемся? </a:t>
            </a:r>
          </a:p>
        </p:txBody>
      </p:sp>
    </p:spTree>
    <p:extLst>
      <p:ext uri="{BB962C8B-B14F-4D97-AF65-F5344CB8AC3E}">
        <p14:creationId xmlns:p14="http://schemas.microsoft.com/office/powerpoint/2010/main" val="1634687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500">
        <p:split orient="vert"/>
      </p:transition>
    </mc:Choice>
    <mc:Fallback xmlns="">
      <p:transition spd="slow">
        <p:split orient="vert"/>
      </p:transition>
    </mc:Fallback>
  </mc:AlternateContent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18690</TotalTime>
  <Words>9904</Words>
  <Application>Microsoft Office PowerPoint</Application>
  <PresentationFormat>Широкоэкранный</PresentationFormat>
  <Paragraphs>697</Paragraphs>
  <Slides>80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9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80</vt:i4>
      </vt:variant>
    </vt:vector>
  </HeadingPairs>
  <TitlesOfParts>
    <vt:vector size="90" baseType="lpstr">
      <vt:lpstr>Arial</vt:lpstr>
      <vt:lpstr>Calibri</vt:lpstr>
      <vt:lpstr>Calibri Light</vt:lpstr>
      <vt:lpstr>Cambria</vt:lpstr>
      <vt:lpstr>PT Serif</vt:lpstr>
      <vt:lpstr>Roboto Light</vt:lpstr>
      <vt:lpstr>Roboto Medium</vt:lpstr>
      <vt:lpstr>Times New Roman</vt:lpstr>
      <vt:lpstr>Wingdings</vt:lpstr>
      <vt:lpstr>Тема Office</vt:lpstr>
      <vt:lpstr>Презентация PowerPoint</vt:lpstr>
      <vt:lpstr>Ответственность в базовом законодательстве.</vt:lpstr>
      <vt:lpstr>Административная ответственность</vt:lpstr>
      <vt:lpstr>Презентация PowerPoint</vt:lpstr>
      <vt:lpstr>Административная ответственность</vt:lpstr>
      <vt:lpstr>Административная ответственность (НЕРАЗРЕШЁННЫЕ ВОПРОСЫ)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АС Поволжского округа от 12.05.2025 по Делу № А57-8276/2024  (Решение поддержано Определением Верховного суда РФ от 16.07.2025  № 306-ЭС25-6714)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Постановление АС Северо-Кавказского округа от 23.01.2025 по Делу № А53-10881/24</vt:lpstr>
      <vt:lpstr>Презентация PowerPoint</vt:lpstr>
      <vt:lpstr>Наиболее часто встречающиеся нарушения, выявляемые прокуратурой</vt:lpstr>
      <vt:lpstr>Презентация PowerPoint</vt:lpstr>
      <vt:lpstr>Изменение существенных условий договора, заключенного  по результатам конкурентной закупки, как с победителем, так и с единственным участником.</vt:lpstr>
      <vt:lpstr>Приемка (и зачастую оплата) работы (ее результатов) / товара, несоответствующей(го) условиям договора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Федеральная Антимонопольная  Служба</dc:title>
  <dc:creator>Сергей Козлов</dc:creator>
  <cp:lastModifiedBy>User</cp:lastModifiedBy>
  <cp:revision>538</cp:revision>
  <cp:lastPrinted>2022-06-02T15:01:41Z</cp:lastPrinted>
  <dcterms:created xsi:type="dcterms:W3CDTF">2021-05-31T19:59:15Z</dcterms:created>
  <dcterms:modified xsi:type="dcterms:W3CDTF">2025-10-30T19:32:16Z</dcterms:modified>
</cp:coreProperties>
</file>